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51" r:id="rId2"/>
  </p:sldMasterIdLst>
  <p:notesMasterIdLst>
    <p:notesMasterId r:id="rId27"/>
  </p:notesMasterIdLst>
  <p:sldIdLst>
    <p:sldId id="256" r:id="rId3"/>
    <p:sldId id="314" r:id="rId4"/>
    <p:sldId id="348" r:id="rId5"/>
    <p:sldId id="349" r:id="rId6"/>
    <p:sldId id="316" r:id="rId7"/>
    <p:sldId id="350" r:id="rId8"/>
    <p:sldId id="351" r:id="rId9"/>
    <p:sldId id="352" r:id="rId10"/>
    <p:sldId id="361" r:id="rId11"/>
    <p:sldId id="362" r:id="rId12"/>
    <p:sldId id="360" r:id="rId13"/>
    <p:sldId id="364" r:id="rId14"/>
    <p:sldId id="354" r:id="rId15"/>
    <p:sldId id="356" r:id="rId16"/>
    <p:sldId id="357" r:id="rId17"/>
    <p:sldId id="358" r:id="rId18"/>
    <p:sldId id="363" r:id="rId19"/>
    <p:sldId id="369" r:id="rId20"/>
    <p:sldId id="370" r:id="rId21"/>
    <p:sldId id="365" r:id="rId22"/>
    <p:sldId id="366" r:id="rId23"/>
    <p:sldId id="367" r:id="rId24"/>
    <p:sldId id="355" r:id="rId25"/>
    <p:sldId id="359" r:id="rId26"/>
  </p:sldIdLst>
  <p:sldSz cx="9144000" cy="6858000" type="screen4x3"/>
  <p:notesSz cx="7023100" cy="9269413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PGothic" pitchFamily="34" charset="-128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PGothic" pitchFamily="34" charset="-128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PGothic" pitchFamily="34" charset="-128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PGothic" pitchFamily="34" charset="-128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PGothic" pitchFamily="34" charset="-128"/>
        <a:cs typeface="Arial" pitchFamily="34" charset="0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PGothic" pitchFamily="34" charset="-128"/>
        <a:cs typeface="Arial" pitchFamily="34" charset="0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PGothic" pitchFamily="34" charset="-128"/>
        <a:cs typeface="Arial" pitchFamily="34" charset="0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PGothic" pitchFamily="34" charset="-128"/>
        <a:cs typeface="Arial" pitchFamily="34" charset="0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PGothic" pitchFamily="34" charset="-128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33" autoAdjust="0"/>
    <p:restoredTop sz="93783" autoAdjust="0"/>
  </p:normalViewPr>
  <p:slideViewPr>
    <p:cSldViewPr>
      <p:cViewPr varScale="1">
        <p:scale>
          <a:sx n="109" d="100"/>
          <a:sy n="109" d="100"/>
        </p:scale>
        <p:origin x="1392" y="-1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"/>
          <p:cNvSpPr>
            <a:spLocks noChangeArrowheads="1"/>
          </p:cNvSpPr>
          <p:nvPr/>
        </p:nvSpPr>
        <p:spPr bwMode="auto">
          <a:xfrm>
            <a:off x="0" y="0"/>
            <a:ext cx="7024688" cy="92710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3800" y="695325"/>
            <a:ext cx="4635500" cy="34766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1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1675" y="4403725"/>
            <a:ext cx="5619750" cy="417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7398911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charset="0"/>
        <a:ea typeface="MS PGothic" pitchFamily="34" charset="-128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charset="0"/>
        <a:ea typeface="MS PGothic" pitchFamily="34" charset="-128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charset="0"/>
        <a:ea typeface="MS PGothic" pitchFamily="34" charset="-128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charset="0"/>
        <a:ea typeface="MS PGothic" pitchFamily="34" charset="-128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Text Box 2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46361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54850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94875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3884613" cy="4570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2813" y="1524000"/>
            <a:ext cx="3886200" cy="4570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74345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0669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57202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6911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29361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96777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29469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1979613" cy="58658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791200" cy="58658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284624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923213" cy="11414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603747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923213" cy="11414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524000"/>
            <a:ext cx="3884613" cy="45704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2813" y="1524000"/>
            <a:ext cx="3886200" cy="45704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449498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923213" cy="11414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524000"/>
            <a:ext cx="7923213" cy="22082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884613"/>
            <a:ext cx="7923213" cy="2209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246094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646155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601682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42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7663" y="1905000"/>
            <a:ext cx="4130675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738" y="1905000"/>
            <a:ext cx="4132262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24527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559658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559374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11667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692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82530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036759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8450" y="425450"/>
            <a:ext cx="2114550" cy="6127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425450"/>
            <a:ext cx="6191250" cy="6127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70063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Text Box 1"/>
          <p:cNvSpPr txBox="1">
            <a:spLocks noChangeArrowheads="1"/>
          </p:cNvSpPr>
          <p:nvPr/>
        </p:nvSpPr>
        <p:spPr bwMode="auto">
          <a:xfrm>
            <a:off x="463550" y="6394450"/>
            <a:ext cx="46482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37931725" indent="-37474525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en-GB" sz="1200" dirty="0">
                <a:solidFill>
                  <a:schemeClr val="tx1"/>
                </a:solidFill>
                <a:latin typeface="Palatino" pitchFamily="18" charset="0"/>
                <a:cs typeface="Times New Roman" pitchFamily="18" charset="0"/>
              </a:rPr>
              <a:t>© David Kirk/NVIDIA and Wen-mei W. Hwu, 2007-2016</a:t>
            </a:r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en-GB" sz="1200" dirty="0">
                <a:solidFill>
                  <a:schemeClr val="tx1"/>
                </a:solidFill>
                <a:latin typeface="Palatino" pitchFamily="18" charset="0"/>
                <a:cs typeface="Times New Roman" pitchFamily="18" charset="0"/>
              </a:rPr>
              <a:t>ECE408/CS483, ECE 498AL, University of Illinois, Urbana-Champaign</a:t>
            </a:r>
          </a:p>
        </p:txBody>
      </p:sp>
      <p:sp>
        <p:nvSpPr>
          <p:cNvPr id="1027" name="Line 2"/>
          <p:cNvSpPr>
            <a:spLocks noChangeShapeType="1"/>
          </p:cNvSpPr>
          <p:nvPr/>
        </p:nvSpPr>
        <p:spPr bwMode="auto">
          <a:xfrm>
            <a:off x="304800" y="228600"/>
            <a:ext cx="1588" cy="6400800"/>
          </a:xfrm>
          <a:prstGeom prst="line">
            <a:avLst/>
          </a:prstGeom>
          <a:noFill/>
          <a:ln w="38160">
            <a:solidFill>
              <a:srgbClr val="33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8" name="Line 3"/>
          <p:cNvSpPr>
            <a:spLocks noChangeShapeType="1"/>
          </p:cNvSpPr>
          <p:nvPr/>
        </p:nvSpPr>
        <p:spPr bwMode="auto">
          <a:xfrm>
            <a:off x="381000" y="228600"/>
            <a:ext cx="1588" cy="6400800"/>
          </a:xfrm>
          <a:prstGeom prst="line">
            <a:avLst/>
          </a:prstGeom>
          <a:noFill/>
          <a:ln w="3816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923213" cy="114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title text format</a:t>
            </a:r>
          </a:p>
        </p:txBody>
      </p:sp>
      <p:sp>
        <p:nvSpPr>
          <p:cNvPr id="1030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524000"/>
            <a:ext cx="7923213" cy="457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outline text format</a:t>
            </a:r>
          </a:p>
          <a:p>
            <a:pPr lvl="1"/>
            <a:r>
              <a:rPr lang="en-GB"/>
              <a:t>Second Outline Level</a:t>
            </a:r>
          </a:p>
          <a:p>
            <a:pPr lvl="2"/>
            <a:r>
              <a:rPr lang="en-GB"/>
              <a:t>Third Outline Level</a:t>
            </a:r>
          </a:p>
          <a:p>
            <a:pPr lvl="3"/>
            <a:r>
              <a:rPr lang="en-GB"/>
              <a:t>Fourth Outline Level</a:t>
            </a:r>
          </a:p>
          <a:p>
            <a:pPr lvl="4"/>
            <a:r>
              <a:rPr lang="en-GB"/>
              <a:t>Fifth Outline Level</a:t>
            </a:r>
          </a:p>
          <a:p>
            <a:pPr lvl="4"/>
            <a:r>
              <a:rPr lang="en-GB"/>
              <a:t>Sixth Outline Level</a:t>
            </a:r>
          </a:p>
          <a:p>
            <a:pPr lvl="4"/>
            <a:r>
              <a:rPr lang="en-GB"/>
              <a:t>Seventh Outline Level</a:t>
            </a:r>
          </a:p>
          <a:p>
            <a:pPr lvl="4"/>
            <a:r>
              <a:rPr lang="en-GB"/>
              <a:t>Eighth Outline Level</a:t>
            </a:r>
          </a:p>
          <a:p>
            <a:pPr lvl="4"/>
            <a:r>
              <a:rPr lang="en-GB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MS PGothic" pitchFamily="34" charset="-128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charset="0"/>
          <a:ea typeface="MS PGothic" pitchFamily="34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charset="0"/>
          <a:ea typeface="MS PGothic" pitchFamily="34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charset="0"/>
          <a:ea typeface="MS PGothic" pitchFamily="34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charset="0"/>
          <a:ea typeface="MS PGothic" pitchFamily="34" charset="-128"/>
        </a:defRPr>
      </a:lvl5pPr>
      <a:lvl6pPr marL="1536700" indent="-2159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charset="0"/>
          <a:ea typeface="ＭＳ Ｐゴシック" charset="-128"/>
        </a:defRPr>
      </a:lvl6pPr>
      <a:lvl7pPr marL="1993900" indent="-2159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charset="0"/>
          <a:ea typeface="ＭＳ Ｐゴシック" charset="-128"/>
        </a:defRPr>
      </a:lvl7pPr>
      <a:lvl8pPr marL="2451100" indent="-2159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charset="0"/>
          <a:ea typeface="ＭＳ Ｐゴシック" charset="-128"/>
        </a:defRPr>
      </a:lvl8pPr>
      <a:lvl9pPr marL="2908300" indent="-2159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charset="0"/>
          <a:ea typeface="ＭＳ Ｐゴシック" charset="-128"/>
        </a:defRPr>
      </a:lvl9pPr>
    </p:titleStyle>
    <p:bodyStyle>
      <a:lvl1pPr marL="341313" indent="-341313" algn="l" defTabSz="457200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3200">
          <a:solidFill>
            <a:srgbClr val="000000"/>
          </a:solidFill>
          <a:latin typeface="+mn-lt"/>
          <a:ea typeface="MS PGothic" pitchFamily="34" charset="-128"/>
          <a:cs typeface="+mn-cs"/>
        </a:defRPr>
      </a:lvl1pPr>
      <a:lvl2pPr marL="741363" indent="-284163" algn="l" defTabSz="457200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2800">
          <a:solidFill>
            <a:srgbClr val="000000"/>
          </a:solidFill>
          <a:latin typeface="+mn-lt"/>
          <a:ea typeface="MS PGothic" pitchFamily="34" charset="-128"/>
        </a:defRPr>
      </a:lvl2pPr>
      <a:lvl3pPr marL="1143000" indent="-228600" algn="l" defTabSz="457200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2400">
          <a:solidFill>
            <a:srgbClr val="000000"/>
          </a:solidFill>
          <a:latin typeface="+mn-lt"/>
          <a:ea typeface="MS PGothic" pitchFamily="34" charset="-128"/>
        </a:defRPr>
      </a:lvl3pPr>
      <a:lvl4pPr marL="16002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2000">
          <a:solidFill>
            <a:srgbClr val="000000"/>
          </a:solidFill>
          <a:latin typeface="+mn-lt"/>
          <a:ea typeface="MS PGothic" pitchFamily="34" charset="-128"/>
        </a:defRPr>
      </a:lvl4pPr>
      <a:lvl5pPr marL="20574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defRPr sz="2000">
          <a:solidFill>
            <a:srgbClr val="000000"/>
          </a:solidFill>
          <a:latin typeface="+mn-lt"/>
          <a:ea typeface="MS PGothic" pitchFamily="34" charset="-128"/>
        </a:defRPr>
      </a:lvl5pPr>
      <a:lvl6pPr marL="25146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buChar char="»"/>
        <a:defRPr sz="2000">
          <a:solidFill>
            <a:srgbClr val="000000"/>
          </a:solidFill>
          <a:latin typeface="+mn-lt"/>
          <a:ea typeface="ＭＳ Ｐゴシック" charset="-128"/>
        </a:defRPr>
      </a:lvl6pPr>
      <a:lvl7pPr marL="29718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buChar char="»"/>
        <a:defRPr sz="2000">
          <a:solidFill>
            <a:srgbClr val="000000"/>
          </a:solidFill>
          <a:latin typeface="+mn-lt"/>
          <a:ea typeface="ＭＳ Ｐゴシック" charset="-128"/>
        </a:defRPr>
      </a:lvl7pPr>
      <a:lvl8pPr marL="34290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buChar char="»"/>
        <a:defRPr sz="2000">
          <a:solidFill>
            <a:srgbClr val="000000"/>
          </a:solidFill>
          <a:latin typeface="+mn-lt"/>
          <a:ea typeface="ＭＳ Ｐゴシック" charset="-128"/>
        </a:defRPr>
      </a:lvl8pPr>
      <a:lvl9pPr marL="38862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buChar char="»"/>
        <a:defRPr sz="2000">
          <a:solidFill>
            <a:srgbClr val="000000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425450"/>
            <a:ext cx="6705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bg2">
                <a:alpha val="74998"/>
              </a:scheme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7663" y="1905000"/>
            <a:ext cx="8415337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381000" y="1600200"/>
            <a:ext cx="8382000" cy="0"/>
          </a:xfrm>
          <a:prstGeom prst="line">
            <a:avLst/>
          </a:prstGeom>
          <a:noFill/>
          <a:ln w="1270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rgbClr val="000000"/>
          </a:solidFill>
          <a:latin typeface="+mj-lt"/>
          <a:ea typeface="MS PGothic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rgbClr val="000000"/>
          </a:solidFill>
          <a:latin typeface="Arial" charset="0"/>
          <a:ea typeface="MS PGothic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rgbClr val="000000"/>
          </a:solidFill>
          <a:latin typeface="Arial" charset="0"/>
          <a:ea typeface="MS PGothic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rgbClr val="000000"/>
          </a:solidFill>
          <a:latin typeface="Arial" charset="0"/>
          <a:ea typeface="MS PGothic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rgbClr val="000000"/>
          </a:solidFill>
          <a:latin typeface="Arial" charset="0"/>
          <a:ea typeface="MS PGothic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700" b="1">
          <a:solidFill>
            <a:srgbClr val="0000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700" b="1">
          <a:solidFill>
            <a:srgbClr val="0000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700" b="1">
          <a:solidFill>
            <a:srgbClr val="0000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700" b="1">
          <a:solidFill>
            <a:srgbClr val="0000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110000"/>
        </a:lnSpc>
        <a:spcBef>
          <a:spcPts val="600"/>
        </a:spcBef>
        <a:spcAft>
          <a:spcPts val="600"/>
        </a:spcAft>
        <a:buClr>
          <a:srgbClr val="FF9900"/>
        </a:buClr>
        <a:buSzPct val="110000"/>
        <a:buChar char="•"/>
        <a:defRPr sz="3100">
          <a:solidFill>
            <a:srgbClr val="000000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lnSpc>
          <a:spcPct val="110000"/>
        </a:lnSpc>
        <a:spcBef>
          <a:spcPts val="600"/>
        </a:spcBef>
        <a:spcAft>
          <a:spcPts val="600"/>
        </a:spcAft>
        <a:buClr>
          <a:srgbClr val="FF9900"/>
        </a:buClr>
        <a:buSzPct val="110000"/>
        <a:buFont typeface="Arial" pitchFamily="34" charset="0"/>
        <a:buChar char="–"/>
        <a:defRPr sz="2600">
          <a:solidFill>
            <a:srgbClr val="000000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lnSpc>
          <a:spcPct val="110000"/>
        </a:lnSpc>
        <a:spcBef>
          <a:spcPts val="600"/>
        </a:spcBef>
        <a:spcAft>
          <a:spcPts val="600"/>
        </a:spcAft>
        <a:buClr>
          <a:srgbClr val="FF9900"/>
        </a:buClr>
        <a:buSzPct val="110000"/>
        <a:buChar char="•"/>
        <a:defRPr sz="2100">
          <a:solidFill>
            <a:srgbClr val="000000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lnSpc>
          <a:spcPct val="110000"/>
        </a:lnSpc>
        <a:spcBef>
          <a:spcPts val="600"/>
        </a:spcBef>
        <a:spcAft>
          <a:spcPts val="600"/>
        </a:spcAft>
        <a:buClr>
          <a:srgbClr val="FF9900"/>
        </a:buClr>
        <a:buSzPct val="110000"/>
        <a:buFont typeface="Arial" pitchFamily="34" charset="0"/>
        <a:buChar char="–"/>
        <a:defRPr sz="2000">
          <a:solidFill>
            <a:srgbClr val="000000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lnSpc>
          <a:spcPct val="110000"/>
        </a:lnSpc>
        <a:spcBef>
          <a:spcPts val="600"/>
        </a:spcBef>
        <a:spcAft>
          <a:spcPts val="600"/>
        </a:spcAft>
        <a:buClr>
          <a:srgbClr val="FF9900"/>
        </a:buClr>
        <a:buSzPct val="110000"/>
        <a:buFont typeface="Arial" pitchFamily="34" charset="0"/>
        <a:buChar char="›"/>
        <a:defRPr sz="2000">
          <a:solidFill>
            <a:srgbClr val="000000"/>
          </a:solidFill>
          <a:latin typeface="+mn-lt"/>
          <a:ea typeface="MS PGothic" pitchFamily="34" charset="-128"/>
        </a:defRPr>
      </a:lvl5pPr>
      <a:lvl6pPr marL="2514600" indent="-228600" algn="l" rtl="0" fontAlgn="base">
        <a:lnSpc>
          <a:spcPct val="110000"/>
        </a:lnSpc>
        <a:spcBef>
          <a:spcPts val="600"/>
        </a:spcBef>
        <a:spcAft>
          <a:spcPts val="600"/>
        </a:spcAft>
        <a:buClr>
          <a:srgbClr val="FF9900"/>
        </a:buClr>
        <a:buSzPct val="110000"/>
        <a:buFont typeface="Arial" charset="0"/>
        <a:buChar char="›"/>
        <a:defRPr sz="2000">
          <a:solidFill>
            <a:srgbClr val="000000"/>
          </a:solidFill>
          <a:latin typeface="+mn-lt"/>
          <a:ea typeface="ＭＳ Ｐゴシック" charset="-128"/>
        </a:defRPr>
      </a:lvl6pPr>
      <a:lvl7pPr marL="2971800" indent="-228600" algn="l" rtl="0" fontAlgn="base">
        <a:lnSpc>
          <a:spcPct val="110000"/>
        </a:lnSpc>
        <a:spcBef>
          <a:spcPts val="600"/>
        </a:spcBef>
        <a:spcAft>
          <a:spcPts val="600"/>
        </a:spcAft>
        <a:buClr>
          <a:srgbClr val="FF9900"/>
        </a:buClr>
        <a:buSzPct val="110000"/>
        <a:buFont typeface="Arial" charset="0"/>
        <a:buChar char="›"/>
        <a:defRPr sz="2000">
          <a:solidFill>
            <a:srgbClr val="000000"/>
          </a:solidFill>
          <a:latin typeface="+mn-lt"/>
          <a:ea typeface="ＭＳ Ｐゴシック" charset="-128"/>
        </a:defRPr>
      </a:lvl7pPr>
      <a:lvl8pPr marL="3429000" indent="-228600" algn="l" rtl="0" fontAlgn="base">
        <a:lnSpc>
          <a:spcPct val="110000"/>
        </a:lnSpc>
        <a:spcBef>
          <a:spcPts val="600"/>
        </a:spcBef>
        <a:spcAft>
          <a:spcPts val="600"/>
        </a:spcAft>
        <a:buClr>
          <a:srgbClr val="FF9900"/>
        </a:buClr>
        <a:buSzPct val="110000"/>
        <a:buFont typeface="Arial" charset="0"/>
        <a:buChar char="›"/>
        <a:defRPr sz="2000">
          <a:solidFill>
            <a:srgbClr val="000000"/>
          </a:solidFill>
          <a:latin typeface="+mn-lt"/>
          <a:ea typeface="ＭＳ Ｐゴシック" charset="-128"/>
        </a:defRPr>
      </a:lvl8pPr>
      <a:lvl9pPr marL="3886200" indent="-228600" algn="l" rtl="0" fontAlgn="base">
        <a:lnSpc>
          <a:spcPct val="110000"/>
        </a:lnSpc>
        <a:spcBef>
          <a:spcPts val="600"/>
        </a:spcBef>
        <a:spcAft>
          <a:spcPts val="600"/>
        </a:spcAft>
        <a:buClr>
          <a:srgbClr val="FF9900"/>
        </a:buClr>
        <a:buSzPct val="110000"/>
        <a:buFont typeface="Arial" charset="0"/>
        <a:buChar char="›"/>
        <a:defRPr sz="2000">
          <a:solidFill>
            <a:srgbClr val="000000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ctrTitle"/>
          </p:nvPr>
        </p:nvSpPr>
        <p:spPr/>
        <p:txBody>
          <a:bodyPr lIns="90000" tIns="46800" rIns="90000" bIns="46800"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/>
              <a:t>Feed-Forward Networks and</a:t>
            </a:r>
            <a:br>
              <a:rPr lang="en-US" dirty="0"/>
            </a:br>
            <a:r>
              <a:rPr lang="en-US" dirty="0"/>
              <a:t>Gradient-Based Training</a:t>
            </a:r>
            <a:endParaRPr lang="en-GB" sz="4000" dirty="0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B02164EB-62F6-4853-9A98-1E352E2E6A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ECE408 / CS483 / CSE 408</a:t>
            </a:r>
          </a:p>
          <a:p>
            <a:r>
              <a:rPr lang="en-US" dirty="0"/>
              <a:t>Fall 2017</a:t>
            </a:r>
          </a:p>
          <a:p>
            <a:r>
              <a:rPr lang="en-US" dirty="0"/>
              <a:t>Carl Pearson</a:t>
            </a:r>
          </a:p>
          <a:p>
            <a:r>
              <a:rPr lang="en-US" dirty="0"/>
              <a:t>pearson@illinois.edu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Recap: Machine Learning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An important way of building applications whose logic is not fully understood.</a:t>
            </a:r>
          </a:p>
          <a:p>
            <a:pPr lvl="1"/>
            <a:r>
              <a:rPr lang="en-US" sz="2000" dirty="0"/>
              <a:t>Use labeled data – data that come with the input values and their desired output values – to learn what the logic should be</a:t>
            </a:r>
          </a:p>
          <a:p>
            <a:pPr lvl="1"/>
            <a:r>
              <a:rPr lang="en-US" sz="2000" dirty="0"/>
              <a:t>Capture each labeled data item by adjusting the program logic </a:t>
            </a:r>
          </a:p>
          <a:p>
            <a:pPr lvl="1"/>
            <a:r>
              <a:rPr lang="en-US" sz="2000" dirty="0"/>
              <a:t>Learn by example!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4A490C5D-AEA8-4823-B9B3-806910A0ECF7}" type="slidenum">
              <a:rPr lang="es-ES" smtClean="0"/>
              <a:pPr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59440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F32AD-33CE-4281-9979-E53972101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Learning Tasks (1)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073334-544B-4D6A-8A9A-1EAA9BDAD8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Classification</a:t>
            </a:r>
          </a:p>
          <a:p>
            <a:pPr lvl="1"/>
            <a:r>
              <a:rPr lang="en-US" dirty="0"/>
              <a:t>Which of </a:t>
            </a:r>
            <a:r>
              <a:rPr lang="en-US" i="1" dirty="0"/>
              <a:t>k</a:t>
            </a:r>
            <a:r>
              <a:rPr lang="en-US" dirty="0"/>
              <a:t> categories an input belongs to</a:t>
            </a:r>
          </a:p>
          <a:p>
            <a:pPr lvl="1"/>
            <a:r>
              <a:rPr lang="en-US" dirty="0"/>
              <a:t>Ex: object recognition</a:t>
            </a:r>
          </a:p>
          <a:p>
            <a:r>
              <a:rPr lang="en-US" dirty="0"/>
              <a:t>Regression</a:t>
            </a:r>
          </a:p>
          <a:p>
            <a:pPr lvl="1"/>
            <a:r>
              <a:rPr lang="en-US" dirty="0"/>
              <a:t>Predict a numerical value given some input</a:t>
            </a:r>
          </a:p>
          <a:p>
            <a:pPr lvl="1"/>
            <a:r>
              <a:rPr lang="en-US" dirty="0"/>
              <a:t>Ex: predict tomorrow’s temperature</a:t>
            </a:r>
          </a:p>
          <a:p>
            <a:r>
              <a:rPr lang="en-US" dirty="0"/>
              <a:t>Transcription</a:t>
            </a:r>
          </a:p>
          <a:p>
            <a:pPr lvl="1"/>
            <a:r>
              <a:rPr lang="en-US" dirty="0"/>
              <a:t>Unstructured data into textual form</a:t>
            </a:r>
          </a:p>
          <a:p>
            <a:pPr lvl="1"/>
            <a:r>
              <a:rPr lang="en-US" dirty="0"/>
              <a:t>Ex: optical character recognition</a:t>
            </a:r>
          </a:p>
        </p:txBody>
      </p:sp>
    </p:spTree>
    <p:extLst>
      <p:ext uri="{BB962C8B-B14F-4D97-AF65-F5344CB8AC3E}">
        <p14:creationId xmlns:p14="http://schemas.microsoft.com/office/powerpoint/2010/main" val="4208661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F32AD-33CE-4281-9979-E53972101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Learning Tasks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073334-544B-4D6A-8A9A-1EAA9BDAD8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Translation</a:t>
            </a:r>
          </a:p>
          <a:p>
            <a:pPr lvl="1"/>
            <a:r>
              <a:rPr lang="en-US" sz="2400" dirty="0"/>
              <a:t>Convert a sequence of symbols in one language to a sequence of symbols in another</a:t>
            </a:r>
          </a:p>
          <a:p>
            <a:r>
              <a:rPr lang="en-US" sz="2800" dirty="0"/>
              <a:t>Structured Output</a:t>
            </a:r>
          </a:p>
          <a:p>
            <a:pPr lvl="1"/>
            <a:r>
              <a:rPr lang="en-US" sz="2400" dirty="0"/>
              <a:t>Convert an input to a vector with important relationships between elements</a:t>
            </a:r>
          </a:p>
          <a:p>
            <a:pPr lvl="1"/>
            <a:r>
              <a:rPr lang="en-US" sz="2400" dirty="0"/>
              <a:t>Ex: natural language sentence into a tree of grammatical structure</a:t>
            </a:r>
          </a:p>
          <a:p>
            <a:r>
              <a:rPr lang="en-US" sz="2800" dirty="0"/>
              <a:t>Others</a:t>
            </a:r>
          </a:p>
          <a:p>
            <a:pPr lvl="1"/>
            <a:r>
              <a:rPr lang="en-US" sz="2400" dirty="0"/>
              <a:t>Anomaly detection, synthesis, sampling, imputation, denoising, density estimation</a:t>
            </a:r>
          </a:p>
        </p:txBody>
      </p:sp>
    </p:spTree>
    <p:extLst>
      <p:ext uri="{BB962C8B-B14F-4D97-AF65-F5344CB8AC3E}">
        <p14:creationId xmlns:p14="http://schemas.microsoft.com/office/powerpoint/2010/main" val="3294191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Machine Learning Now?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71" dirty="0"/>
              <a:t>GPU computing hardware and programming interfaces such as CUDA has enabled very fast research cycle of deep neural net training</a:t>
            </a:r>
          </a:p>
          <a:p>
            <a:r>
              <a:rPr lang="en-US" sz="2471" dirty="0"/>
              <a:t>Computer Vision, Speech Recognition, Document Translation, Self Driving Cars, Data Science…</a:t>
            </a:r>
          </a:p>
          <a:p>
            <a:r>
              <a:rPr lang="en-US" sz="2471" dirty="0"/>
              <a:t>Most involve logic that were previously not effectively constructed with imperative programming </a:t>
            </a:r>
          </a:p>
          <a:p>
            <a:r>
              <a:rPr lang="en-US" sz="2471" dirty="0"/>
              <a:t>Using big  labeled data to train  and specialize DNN based classifiers </a:t>
            </a:r>
          </a:p>
          <a:p>
            <a:pPr lvl="1"/>
            <a:r>
              <a:rPr lang="en-US" sz="2030" dirty="0"/>
              <a:t>Deriving a large quantity of quality labeled data is a challenge</a:t>
            </a:r>
          </a:p>
          <a:p>
            <a:endParaRPr lang="en-US" sz="247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980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2BD69-7D68-4859-9029-8067D6E32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59348E-0E38-49FD-ABCC-F4EBF1E4E4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Formally: a function that maps an input to </a:t>
            </a:r>
            <a:r>
              <a:rPr lang="en-US" i="1" dirty="0"/>
              <a:t>k</a:t>
            </a:r>
            <a:r>
              <a:rPr lang="en-US" dirty="0"/>
              <a:t> categories</a:t>
            </a:r>
          </a:p>
          <a:p>
            <a:pPr marL="0" indent="0">
              <a:buNone/>
            </a:pPr>
            <a:r>
              <a:rPr lang="en-US" i="1" dirty="0"/>
              <a:t>		f</a:t>
            </a:r>
            <a:r>
              <a:rPr lang="en-US" dirty="0"/>
              <a:t> : R</a:t>
            </a:r>
            <a:r>
              <a:rPr lang="en-US" baseline="30000" dirty="0"/>
              <a:t>n</a:t>
            </a:r>
            <a:r>
              <a:rPr lang="en-US" i="1" dirty="0"/>
              <a:t> → </a:t>
            </a:r>
            <a:r>
              <a:rPr lang="en-US" dirty="0"/>
              <a:t>{1, …, </a:t>
            </a:r>
            <a:r>
              <a:rPr lang="en-US" i="1" dirty="0"/>
              <a:t>k</a:t>
            </a:r>
            <a:r>
              <a:rPr lang="en-US" dirty="0"/>
              <a:t>},</a:t>
            </a:r>
          </a:p>
          <a:p>
            <a:r>
              <a:rPr lang="en-US" dirty="0"/>
              <a:t>Our formulation: a function </a:t>
            </a:r>
            <a:r>
              <a:rPr lang="en-US" i="1" dirty="0"/>
              <a:t>f</a:t>
            </a:r>
            <a:r>
              <a:rPr lang="en-US" dirty="0"/>
              <a:t> parameterized by </a:t>
            </a:r>
            <a:r>
              <a:rPr lang="el-GR" i="1" dirty="0"/>
              <a:t>ϴ</a:t>
            </a:r>
            <a:r>
              <a:rPr lang="en-US" dirty="0"/>
              <a:t> that maps input vector </a:t>
            </a:r>
            <a:r>
              <a:rPr lang="en-US" b="1" i="1" dirty="0"/>
              <a:t>x</a:t>
            </a:r>
            <a:r>
              <a:rPr lang="en-US" dirty="0"/>
              <a:t> to numeric code y</a:t>
            </a:r>
          </a:p>
          <a:p>
            <a:pPr marL="0" indent="0">
              <a:buNone/>
            </a:pPr>
            <a:r>
              <a:rPr lang="en-US" i="1" dirty="0"/>
              <a:t>		y</a:t>
            </a:r>
            <a:r>
              <a:rPr lang="en-US" dirty="0"/>
              <a:t> = </a:t>
            </a:r>
            <a:r>
              <a:rPr lang="en-US" i="1" dirty="0"/>
              <a:t>f</a:t>
            </a:r>
            <a:r>
              <a:rPr lang="en-US" dirty="0"/>
              <a:t>(</a:t>
            </a:r>
            <a:r>
              <a:rPr lang="en-US" b="1" i="1" dirty="0"/>
              <a:t>x</a:t>
            </a:r>
            <a:r>
              <a:rPr lang="en-US" i="1" dirty="0"/>
              <a:t>, </a:t>
            </a:r>
            <a:r>
              <a:rPr lang="el-GR" i="1" dirty="0"/>
              <a:t>ϴ</a:t>
            </a:r>
            <a:r>
              <a:rPr lang="en-US" dirty="0"/>
              <a:t>)</a:t>
            </a:r>
          </a:p>
          <a:p>
            <a:r>
              <a:rPr lang="el-GR" i="1" dirty="0"/>
              <a:t>ϴ </a:t>
            </a:r>
            <a:r>
              <a:rPr lang="en-US" i="1" dirty="0"/>
              <a:t> </a:t>
            </a:r>
            <a:r>
              <a:rPr lang="en-US" dirty="0"/>
              <a:t>encapsulates the structure and weights in our network</a:t>
            </a:r>
          </a:p>
        </p:txBody>
      </p:sp>
    </p:spTree>
    <p:extLst>
      <p:ext uri="{BB962C8B-B14F-4D97-AF65-F5344CB8AC3E}">
        <p14:creationId xmlns:p14="http://schemas.microsoft.com/office/powerpoint/2010/main" val="6410480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A6241-7FE9-4C44-A660-049B671AF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Classifier (Perceptron)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719C33-B8BA-41D7-91F3-9FE05DC1BC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524000"/>
            <a:ext cx="6557124" cy="4570413"/>
          </a:xfrm>
        </p:spPr>
        <p:txBody>
          <a:bodyPr/>
          <a:lstStyle/>
          <a:p>
            <a:r>
              <a:rPr lang="en-US" dirty="0"/>
              <a:t>Recall our formulation: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Dot product:</a:t>
            </a:r>
          </a:p>
          <a:p>
            <a:r>
              <a:rPr lang="en-US" dirty="0"/>
              <a:t>Scalar addition:</a:t>
            </a: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30576AB-F671-4823-9FEB-2FBC8F7B56A8}"/>
              </a:ext>
            </a:extLst>
          </p:cNvPr>
          <p:cNvCxnSpPr/>
          <p:nvPr/>
        </p:nvCxnSpPr>
        <p:spPr>
          <a:xfrm flipV="1">
            <a:off x="7087136" y="1902412"/>
            <a:ext cx="0" cy="124952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7D4A32F-C9D9-45E4-AF93-6B2FD5413DA2}"/>
              </a:ext>
            </a:extLst>
          </p:cNvPr>
          <p:cNvCxnSpPr/>
          <p:nvPr/>
        </p:nvCxnSpPr>
        <p:spPr>
          <a:xfrm>
            <a:off x="7087136" y="3151941"/>
            <a:ext cx="156387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49AABCA9-9147-46A7-9C61-9B6A8192846C}"/>
              </a:ext>
            </a:extLst>
          </p:cNvPr>
          <p:cNvSpPr/>
          <p:nvPr/>
        </p:nvSpPr>
        <p:spPr>
          <a:xfrm>
            <a:off x="7313659" y="2252219"/>
            <a:ext cx="86445" cy="9802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3D33880-7EB5-44BD-B6CC-A8901BA89EE4}"/>
              </a:ext>
            </a:extLst>
          </p:cNvPr>
          <p:cNvSpPr/>
          <p:nvPr/>
        </p:nvSpPr>
        <p:spPr>
          <a:xfrm>
            <a:off x="8095071" y="2157371"/>
            <a:ext cx="86445" cy="98026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F9B85C3-20EC-4117-8B30-95ECCCB092A9}"/>
              </a:ext>
            </a:extLst>
          </p:cNvPr>
          <p:cNvSpPr/>
          <p:nvPr/>
        </p:nvSpPr>
        <p:spPr>
          <a:xfrm>
            <a:off x="8338646" y="2259819"/>
            <a:ext cx="86445" cy="98026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E5B4CC5-A4F3-4033-9D18-07602E6B68D3}"/>
              </a:ext>
            </a:extLst>
          </p:cNvPr>
          <p:cNvSpPr/>
          <p:nvPr/>
        </p:nvSpPr>
        <p:spPr>
          <a:xfrm>
            <a:off x="7351915" y="2509788"/>
            <a:ext cx="86445" cy="9802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758093F-9A9D-41F8-8A68-21C86204B196}"/>
              </a:ext>
            </a:extLst>
          </p:cNvPr>
          <p:cNvSpPr/>
          <p:nvPr/>
        </p:nvSpPr>
        <p:spPr>
          <a:xfrm>
            <a:off x="7529773" y="2371714"/>
            <a:ext cx="86445" cy="9802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4EE0698-C039-404E-B415-D4527F2EB559}"/>
              </a:ext>
            </a:extLst>
          </p:cNvPr>
          <p:cNvSpPr/>
          <p:nvPr/>
        </p:nvSpPr>
        <p:spPr>
          <a:xfrm>
            <a:off x="7598234" y="2638752"/>
            <a:ext cx="86445" cy="9802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227937A-A788-4131-8B79-8EED00443309}"/>
              </a:ext>
            </a:extLst>
          </p:cNvPr>
          <p:cNvSpPr/>
          <p:nvPr/>
        </p:nvSpPr>
        <p:spPr>
          <a:xfrm>
            <a:off x="7654474" y="2812346"/>
            <a:ext cx="86445" cy="9802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3272A0F-87EC-408C-B221-EF3F32BADAB3}"/>
              </a:ext>
            </a:extLst>
          </p:cNvPr>
          <p:cNvSpPr/>
          <p:nvPr/>
        </p:nvSpPr>
        <p:spPr>
          <a:xfrm>
            <a:off x="7807992" y="2756054"/>
            <a:ext cx="86445" cy="9802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928D4E9-12C8-4F81-AC2F-2AC80AFE8075}"/>
              </a:ext>
            </a:extLst>
          </p:cNvPr>
          <p:cNvSpPr/>
          <p:nvPr/>
        </p:nvSpPr>
        <p:spPr>
          <a:xfrm>
            <a:off x="7212806" y="2589774"/>
            <a:ext cx="86445" cy="9802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F8A4A78-A62B-4941-BCC4-2CF8C6845575}"/>
              </a:ext>
            </a:extLst>
          </p:cNvPr>
          <p:cNvSpPr/>
          <p:nvPr/>
        </p:nvSpPr>
        <p:spPr>
          <a:xfrm>
            <a:off x="7313659" y="2690627"/>
            <a:ext cx="86445" cy="9802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FE4B14B-9073-42E0-B699-6CF80D9D4C8C}"/>
              </a:ext>
            </a:extLst>
          </p:cNvPr>
          <p:cNvSpPr/>
          <p:nvPr/>
        </p:nvSpPr>
        <p:spPr>
          <a:xfrm>
            <a:off x="7414512" y="2854080"/>
            <a:ext cx="86445" cy="9802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697F35A-FD20-4611-89E4-59022F06835E}"/>
              </a:ext>
            </a:extLst>
          </p:cNvPr>
          <p:cNvSpPr/>
          <p:nvPr/>
        </p:nvSpPr>
        <p:spPr>
          <a:xfrm>
            <a:off x="7474380" y="2725690"/>
            <a:ext cx="86445" cy="9802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0B9A636-B565-4205-8D39-3690E87E4348}"/>
              </a:ext>
            </a:extLst>
          </p:cNvPr>
          <p:cNvSpPr/>
          <p:nvPr/>
        </p:nvSpPr>
        <p:spPr>
          <a:xfrm>
            <a:off x="7616218" y="2993186"/>
            <a:ext cx="86445" cy="9802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9C45E97-E64B-4B1C-A816-28FCBC40D099}"/>
              </a:ext>
            </a:extLst>
          </p:cNvPr>
          <p:cNvSpPr/>
          <p:nvPr/>
        </p:nvSpPr>
        <p:spPr>
          <a:xfrm>
            <a:off x="8010326" y="2371714"/>
            <a:ext cx="86445" cy="98026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0A64D93-C3BC-4409-A7C9-4834B3A1D21D}"/>
              </a:ext>
            </a:extLst>
          </p:cNvPr>
          <p:cNvSpPr/>
          <p:nvPr/>
        </p:nvSpPr>
        <p:spPr>
          <a:xfrm>
            <a:off x="8383073" y="2423554"/>
            <a:ext cx="86445" cy="98026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EAB9714-3623-4D3D-B6EA-70624ED4CB1C}"/>
              </a:ext>
            </a:extLst>
          </p:cNvPr>
          <p:cNvSpPr/>
          <p:nvPr/>
        </p:nvSpPr>
        <p:spPr>
          <a:xfrm>
            <a:off x="8205216" y="2486787"/>
            <a:ext cx="86445" cy="98026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05BE7B0-7131-41AA-97B6-FE6C7BFD3F2B}"/>
              </a:ext>
            </a:extLst>
          </p:cNvPr>
          <p:cNvSpPr/>
          <p:nvPr/>
        </p:nvSpPr>
        <p:spPr>
          <a:xfrm>
            <a:off x="8425091" y="2638787"/>
            <a:ext cx="86445" cy="98026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CAF370DB-C597-43A3-8DB0-40F0FE3E646E}"/>
              </a:ext>
            </a:extLst>
          </p:cNvPr>
          <p:cNvSpPr/>
          <p:nvPr/>
        </p:nvSpPr>
        <p:spPr>
          <a:xfrm>
            <a:off x="8274110" y="2679605"/>
            <a:ext cx="86445" cy="98026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1DD8F2C-B6B1-49B4-B1F8-B106A9EE9452}"/>
              </a:ext>
            </a:extLst>
          </p:cNvPr>
          <p:cNvSpPr/>
          <p:nvPr/>
        </p:nvSpPr>
        <p:spPr>
          <a:xfrm>
            <a:off x="8501313" y="2865219"/>
            <a:ext cx="86445" cy="98026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FC46F04-D252-4F10-AB08-82A2FE5C62EE}"/>
              </a:ext>
            </a:extLst>
          </p:cNvPr>
          <p:cNvCxnSpPr/>
          <p:nvPr/>
        </p:nvCxnSpPr>
        <p:spPr>
          <a:xfrm>
            <a:off x="7598234" y="1938057"/>
            <a:ext cx="572149" cy="11531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CCE134E-2380-441B-990A-B2DBC7A5C2B2}"/>
              </a:ext>
            </a:extLst>
          </p:cNvPr>
          <p:cNvGrpSpPr/>
          <p:nvPr/>
        </p:nvGrpSpPr>
        <p:grpSpPr>
          <a:xfrm>
            <a:off x="1494774" y="3012244"/>
            <a:ext cx="4576484" cy="1956188"/>
            <a:chOff x="1124973" y="3165560"/>
            <a:chExt cx="5711986" cy="2584986"/>
          </a:xfrm>
        </p:grpSpPr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46E728CD-AC58-4835-BC48-65A4600562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24973" y="3165560"/>
              <a:ext cx="5711986" cy="2584986"/>
            </a:xfrm>
            <a:prstGeom prst="rect">
              <a:avLst/>
            </a:prstGeom>
          </p:spPr>
        </p:pic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14B7EDA7-51F7-4F17-A856-F51046E2CF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05112" y="4816113"/>
              <a:ext cx="241300" cy="419100"/>
            </a:xfrm>
            <a:prstGeom prst="rect">
              <a:avLst/>
            </a:prstGeom>
          </p:spPr>
        </p:pic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A8F31D38-76CA-43E4-929D-DEB08BF83D55}"/>
              </a:ext>
            </a:extLst>
          </p:cNvPr>
          <p:cNvSpPr txBox="1"/>
          <p:nvPr/>
        </p:nvSpPr>
        <p:spPr>
          <a:xfrm>
            <a:off x="5068317" y="1554308"/>
            <a:ext cx="2316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tx1"/>
                </a:solidFill>
              </a:rPr>
              <a:t>y = f(</a:t>
            </a:r>
            <a:r>
              <a:rPr lang="en-US" b="1" i="1" dirty="0">
                <a:solidFill>
                  <a:schemeClr val="tx1"/>
                </a:solidFill>
              </a:rPr>
              <a:t>x</a:t>
            </a:r>
            <a:r>
              <a:rPr lang="en-US" i="1" dirty="0">
                <a:solidFill>
                  <a:schemeClr val="tx1"/>
                </a:solidFill>
              </a:rPr>
              <a:t>, </a:t>
            </a:r>
            <a:r>
              <a:rPr lang="el-GR" i="1" dirty="0">
                <a:solidFill>
                  <a:schemeClr val="tx1"/>
                </a:solidFill>
              </a:rPr>
              <a:t>ϴ</a:t>
            </a:r>
            <a:r>
              <a:rPr lang="en-US" i="1" dirty="0">
                <a:solidFill>
                  <a:schemeClr val="tx1"/>
                </a:solidFill>
              </a:rPr>
              <a:t>)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FE6B44F-2418-420F-99F5-26C0B461D461}"/>
              </a:ext>
            </a:extLst>
          </p:cNvPr>
          <p:cNvSpPr txBox="1"/>
          <p:nvPr/>
        </p:nvSpPr>
        <p:spPr>
          <a:xfrm>
            <a:off x="685800" y="2177087"/>
            <a:ext cx="2754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tx1"/>
                </a:solidFill>
              </a:rPr>
              <a:t>y = sign(W </a:t>
            </a:r>
            <a:r>
              <a:rPr lang="en-US" dirty="0">
                <a:solidFill>
                  <a:schemeClr val="tx1"/>
                </a:solidFill>
              </a:rPr>
              <a:t>• </a:t>
            </a:r>
            <a:r>
              <a:rPr lang="en-US" b="1" i="1" dirty="0">
                <a:solidFill>
                  <a:schemeClr val="tx1"/>
                </a:solidFill>
              </a:rPr>
              <a:t>x</a:t>
            </a:r>
            <a:r>
              <a:rPr lang="en-US" i="1" dirty="0">
                <a:solidFill>
                  <a:schemeClr val="tx1"/>
                </a:solidFill>
              </a:rPr>
              <a:t> + b)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36BA9D9-43CC-458D-B970-48FE873E04B9}"/>
              </a:ext>
            </a:extLst>
          </p:cNvPr>
          <p:cNvSpPr txBox="1"/>
          <p:nvPr/>
        </p:nvSpPr>
        <p:spPr>
          <a:xfrm>
            <a:off x="3739890" y="2189894"/>
            <a:ext cx="2754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i="1" dirty="0">
                <a:solidFill>
                  <a:schemeClr val="tx1"/>
                </a:solidFill>
              </a:rPr>
              <a:t>ϴ </a:t>
            </a:r>
            <a:r>
              <a:rPr lang="en-US" i="1" dirty="0">
                <a:solidFill>
                  <a:schemeClr val="tx1"/>
                </a:solidFill>
              </a:rPr>
              <a:t> = </a:t>
            </a:r>
            <a:r>
              <a:rPr lang="en-US" dirty="0">
                <a:solidFill>
                  <a:schemeClr val="tx1"/>
                </a:solidFill>
              </a:rPr>
              <a:t>{</a:t>
            </a:r>
            <a:r>
              <a:rPr lang="en-US" i="1" dirty="0">
                <a:solidFill>
                  <a:schemeClr val="tx1"/>
                </a:solidFill>
              </a:rPr>
              <a:t>W, b</a:t>
            </a:r>
            <a:r>
              <a:rPr lang="en-US" dirty="0">
                <a:solidFill>
                  <a:schemeClr val="tx1"/>
                </a:solidFill>
              </a:rPr>
              <a:t>}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AE5225F-2832-455C-A1CC-07D2600605D6}"/>
              </a:ext>
            </a:extLst>
          </p:cNvPr>
          <p:cNvSpPr txBox="1"/>
          <p:nvPr/>
        </p:nvSpPr>
        <p:spPr>
          <a:xfrm>
            <a:off x="4040217" y="5100036"/>
            <a:ext cx="1448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tx1"/>
                </a:solidFill>
              </a:rPr>
              <a:t>y = W </a:t>
            </a:r>
            <a:r>
              <a:rPr lang="en-US" dirty="0">
                <a:solidFill>
                  <a:schemeClr val="tx1"/>
                </a:solidFill>
              </a:rPr>
              <a:t>• </a:t>
            </a:r>
            <a:r>
              <a:rPr lang="en-US" b="1" i="1" dirty="0">
                <a:solidFill>
                  <a:schemeClr val="tx1"/>
                </a:solidFill>
              </a:rPr>
              <a:t>x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9871F8D-EA0F-42DE-BE10-3F989157EE4D}"/>
              </a:ext>
            </a:extLst>
          </p:cNvPr>
          <p:cNvSpPr txBox="1"/>
          <p:nvPr/>
        </p:nvSpPr>
        <p:spPr>
          <a:xfrm>
            <a:off x="4009639" y="5747746"/>
            <a:ext cx="1448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tx1"/>
                </a:solidFill>
              </a:rPr>
              <a:t>   + b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99A54EF-BB62-434A-B225-3EB7EBAAECFC}"/>
              </a:ext>
            </a:extLst>
          </p:cNvPr>
          <p:cNvSpPr txBox="1"/>
          <p:nvPr/>
        </p:nvSpPr>
        <p:spPr>
          <a:xfrm>
            <a:off x="6043412" y="5437354"/>
            <a:ext cx="867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input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7DA1281-10C6-4E4A-BDE0-999A95CD5AF6}"/>
              </a:ext>
            </a:extLst>
          </p:cNvPr>
          <p:cNvSpPr txBox="1"/>
          <p:nvPr/>
        </p:nvSpPr>
        <p:spPr>
          <a:xfrm>
            <a:off x="6072696" y="4921895"/>
            <a:ext cx="1044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output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DC152E4-82A7-4126-BAC9-CC037870283E}"/>
              </a:ext>
            </a:extLst>
          </p:cNvPr>
          <p:cNvSpPr txBox="1"/>
          <p:nvPr/>
        </p:nvSpPr>
        <p:spPr>
          <a:xfrm>
            <a:off x="5834641" y="6047875"/>
            <a:ext cx="10316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weight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14C374E-AEA2-4D38-B929-71FFFF9A714E}"/>
              </a:ext>
            </a:extLst>
          </p:cNvPr>
          <p:cNvSpPr txBox="1"/>
          <p:nvPr/>
        </p:nvSpPr>
        <p:spPr>
          <a:xfrm>
            <a:off x="4864767" y="6352433"/>
            <a:ext cx="693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bias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791A25B2-B830-4AFF-8A5F-CC73CB4059DB}"/>
              </a:ext>
            </a:extLst>
          </p:cNvPr>
          <p:cNvCxnSpPr>
            <a:cxnSpLocks/>
            <a:stCxn id="26" idx="1"/>
          </p:cNvCxnSpPr>
          <p:nvPr/>
        </p:nvCxnSpPr>
        <p:spPr bwMode="auto">
          <a:xfrm flipH="1" flipV="1">
            <a:off x="5331246" y="5427897"/>
            <a:ext cx="712166" cy="240290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CFB72C39-DB65-488A-BEF0-9DC71D008A38}"/>
              </a:ext>
            </a:extLst>
          </p:cNvPr>
          <p:cNvCxnSpPr>
            <a:cxnSpLocks/>
            <a:stCxn id="36" idx="1"/>
          </p:cNvCxnSpPr>
          <p:nvPr/>
        </p:nvCxnSpPr>
        <p:spPr bwMode="auto">
          <a:xfrm flipH="1" flipV="1">
            <a:off x="4913037" y="5576313"/>
            <a:ext cx="921604" cy="702395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DB263CD-04D5-4C8C-BD72-A109B8668380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844254" y="6102019"/>
            <a:ext cx="153969" cy="235802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7D73F89D-94C7-4160-8432-69BEC4E57180}"/>
              </a:ext>
            </a:extLst>
          </p:cNvPr>
          <p:cNvSpPr/>
          <p:nvPr/>
        </p:nvSpPr>
        <p:spPr bwMode="auto">
          <a:xfrm>
            <a:off x="4334608" y="4878082"/>
            <a:ext cx="1820007" cy="291795"/>
          </a:xfrm>
          <a:custGeom>
            <a:avLst/>
            <a:gdLst>
              <a:gd name="connsiteX0" fmla="*/ 1820007 w 1820007"/>
              <a:gd name="connsiteY0" fmla="*/ 195080 h 291795"/>
              <a:gd name="connsiteX1" fmla="*/ 896815 w 1820007"/>
              <a:gd name="connsiteY1" fmla="*/ 1649 h 291795"/>
              <a:gd name="connsiteX2" fmla="*/ 0 w 1820007"/>
              <a:gd name="connsiteY2" fmla="*/ 291795 h 291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20007" h="291795">
                <a:moveTo>
                  <a:pt x="1820007" y="195080"/>
                </a:moveTo>
                <a:cubicBezTo>
                  <a:pt x="1510078" y="90305"/>
                  <a:pt x="1200149" y="-14470"/>
                  <a:pt x="896815" y="1649"/>
                </a:cubicBezTo>
                <a:cubicBezTo>
                  <a:pt x="593481" y="17768"/>
                  <a:pt x="296740" y="154781"/>
                  <a:pt x="0" y="291795"/>
                </a:cubicBezTo>
              </a:path>
            </a:pathLst>
          </a:cu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5880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FCF61-EB84-4029-82DF-510F5DB38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Multi-Layer Perceptron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63B5D2-D888-4A36-866C-74673876F0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285" y="2058987"/>
            <a:ext cx="7923213" cy="1598613"/>
          </a:xfrm>
        </p:spPr>
        <p:txBody>
          <a:bodyPr/>
          <a:lstStyle/>
          <a:p>
            <a:r>
              <a:rPr lang="en-US" dirty="0"/>
              <a:t>What if a linear classifier can’t learn a function?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110C339-9338-47C8-84A5-0A37B51D1134}"/>
              </a:ext>
            </a:extLst>
          </p:cNvPr>
          <p:cNvGrpSpPr/>
          <p:nvPr/>
        </p:nvGrpSpPr>
        <p:grpSpPr>
          <a:xfrm>
            <a:off x="3810000" y="4215645"/>
            <a:ext cx="2020640" cy="1325003"/>
            <a:chOff x="1658087" y="1654680"/>
            <a:chExt cx="2543547" cy="2019616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D9D16F3E-6046-43A4-A492-BB98AB14DCFF}"/>
                </a:ext>
              </a:extLst>
            </p:cNvPr>
            <p:cNvCxnSpPr/>
            <p:nvPr/>
          </p:nvCxnSpPr>
          <p:spPr>
            <a:xfrm flipV="1">
              <a:off x="1658087" y="1786119"/>
              <a:ext cx="0" cy="188817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4E5724B0-FCE2-42F1-80D5-3F6FAAF887B7}"/>
                </a:ext>
              </a:extLst>
            </p:cNvPr>
            <p:cNvCxnSpPr/>
            <p:nvPr/>
          </p:nvCxnSpPr>
          <p:spPr>
            <a:xfrm>
              <a:off x="1658087" y="3674296"/>
              <a:ext cx="236319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A3776342-7DFF-48E9-B693-C77EFA265E0F}"/>
                </a:ext>
              </a:extLst>
            </p:cNvPr>
            <p:cNvSpPr/>
            <p:nvPr/>
          </p:nvSpPr>
          <p:spPr>
            <a:xfrm>
              <a:off x="1999799" y="2116224"/>
              <a:ext cx="191252" cy="19715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0F998347-24E1-4B5B-8DFD-7EBDE141EC24}"/>
                </a:ext>
              </a:extLst>
            </p:cNvPr>
            <p:cNvSpPr/>
            <p:nvPr/>
          </p:nvSpPr>
          <p:spPr>
            <a:xfrm>
              <a:off x="3099044" y="2116224"/>
              <a:ext cx="173866" cy="197158"/>
            </a:xfrm>
            <a:prstGeom prst="ellipse">
              <a:avLst/>
            </a:prstGeom>
            <a:solidFill>
              <a:schemeClr val="accent2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040BE4E-E1E6-4D71-AC52-CA4335C8E8FA}"/>
                </a:ext>
              </a:extLst>
            </p:cNvPr>
            <p:cNvSpPr/>
            <p:nvPr/>
          </p:nvSpPr>
          <p:spPr>
            <a:xfrm>
              <a:off x="2008492" y="3167607"/>
              <a:ext cx="173866" cy="197158"/>
            </a:xfrm>
            <a:prstGeom prst="ellipse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80A68B9-A7D6-4E37-8FE9-D8862FBAEE47}"/>
                </a:ext>
              </a:extLst>
            </p:cNvPr>
            <p:cNvSpPr/>
            <p:nvPr/>
          </p:nvSpPr>
          <p:spPr>
            <a:xfrm>
              <a:off x="3107174" y="3167607"/>
              <a:ext cx="191252" cy="19715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F006EAA-2272-4982-950D-E14347A0E509}"/>
                </a:ext>
              </a:extLst>
            </p:cNvPr>
            <p:cNvSpPr txBox="1"/>
            <p:nvPr/>
          </p:nvSpPr>
          <p:spPr>
            <a:xfrm>
              <a:off x="3174701" y="1654680"/>
              <a:ext cx="1026933" cy="516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1"/>
                  </a:solidFill>
                </a:rPr>
                <a:t>AND</a:t>
              </a:r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B5F8643-5FD4-49F8-B302-24CA2ACDABCF}"/>
              </a:ext>
            </a:extLst>
          </p:cNvPr>
          <p:cNvCxnSpPr/>
          <p:nvPr/>
        </p:nvCxnSpPr>
        <p:spPr>
          <a:xfrm flipH="1" flipV="1">
            <a:off x="3904718" y="4116234"/>
            <a:ext cx="1628219" cy="1125779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2446B59-31CA-40FA-BA49-D673E6A93904}"/>
              </a:ext>
            </a:extLst>
          </p:cNvPr>
          <p:cNvGrpSpPr/>
          <p:nvPr/>
        </p:nvGrpSpPr>
        <p:grpSpPr>
          <a:xfrm>
            <a:off x="628335" y="4129412"/>
            <a:ext cx="1877361" cy="1325003"/>
            <a:chOff x="1658087" y="1654680"/>
            <a:chExt cx="2363190" cy="2019616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F5827425-370F-4F4A-A896-7DF3F3E9E29D}"/>
                </a:ext>
              </a:extLst>
            </p:cNvPr>
            <p:cNvCxnSpPr/>
            <p:nvPr/>
          </p:nvCxnSpPr>
          <p:spPr>
            <a:xfrm flipV="1">
              <a:off x="1658087" y="1786119"/>
              <a:ext cx="0" cy="188817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97172B96-B8DA-4282-8D6B-044134F6B3AF}"/>
                </a:ext>
              </a:extLst>
            </p:cNvPr>
            <p:cNvCxnSpPr/>
            <p:nvPr/>
          </p:nvCxnSpPr>
          <p:spPr>
            <a:xfrm>
              <a:off x="1658087" y="3674296"/>
              <a:ext cx="236319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FDC29EF1-8E8A-43DA-8BD3-975B9741BFAA}"/>
                </a:ext>
              </a:extLst>
            </p:cNvPr>
            <p:cNvSpPr/>
            <p:nvPr/>
          </p:nvSpPr>
          <p:spPr>
            <a:xfrm>
              <a:off x="1999799" y="2116224"/>
              <a:ext cx="191252" cy="19715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46361DF5-EF50-4398-AAEA-063D0941A811}"/>
                </a:ext>
              </a:extLst>
            </p:cNvPr>
            <p:cNvSpPr/>
            <p:nvPr/>
          </p:nvSpPr>
          <p:spPr>
            <a:xfrm>
              <a:off x="3099044" y="2116224"/>
              <a:ext cx="173866" cy="197158"/>
            </a:xfrm>
            <a:prstGeom prst="ellipse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8425D52E-5999-4FF3-878C-0A98FA309CF2}"/>
                </a:ext>
              </a:extLst>
            </p:cNvPr>
            <p:cNvSpPr/>
            <p:nvPr/>
          </p:nvSpPr>
          <p:spPr>
            <a:xfrm>
              <a:off x="2008492" y="3167607"/>
              <a:ext cx="173866" cy="197158"/>
            </a:xfrm>
            <a:prstGeom prst="ellipse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CCFBFC0-1012-4CA7-8B30-A6941B00B7BD}"/>
                </a:ext>
              </a:extLst>
            </p:cNvPr>
            <p:cNvSpPr/>
            <p:nvPr/>
          </p:nvSpPr>
          <p:spPr>
            <a:xfrm>
              <a:off x="3107174" y="3167607"/>
              <a:ext cx="191252" cy="19715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1362618-EDBF-468A-AF54-66A9FF6142C2}"/>
                </a:ext>
              </a:extLst>
            </p:cNvPr>
            <p:cNvSpPr txBox="1"/>
            <p:nvPr/>
          </p:nvSpPr>
          <p:spPr>
            <a:xfrm>
              <a:off x="3174701" y="1654680"/>
              <a:ext cx="676848" cy="516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XOR</a:t>
              </a:r>
            </a:p>
          </p:txBody>
        </p:sp>
      </p:grp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7A2295A-32C4-42BE-A62B-CD3BF40DD25E}"/>
              </a:ext>
            </a:extLst>
          </p:cNvPr>
          <p:cNvCxnSpPr/>
          <p:nvPr/>
        </p:nvCxnSpPr>
        <p:spPr>
          <a:xfrm flipH="1" flipV="1">
            <a:off x="457200" y="4451860"/>
            <a:ext cx="1628219" cy="1125779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1C38C99-2A44-4E9A-A4BF-EB6BDF23A6D1}"/>
              </a:ext>
            </a:extLst>
          </p:cNvPr>
          <p:cNvCxnSpPr/>
          <p:nvPr/>
        </p:nvCxnSpPr>
        <p:spPr>
          <a:xfrm flipH="1" flipV="1">
            <a:off x="799471" y="4087519"/>
            <a:ext cx="1628219" cy="1125779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4A2FCFE-9FD8-4925-9B37-E9ACCEEFE495}"/>
              </a:ext>
            </a:extLst>
          </p:cNvPr>
          <p:cNvGrpSpPr/>
          <p:nvPr/>
        </p:nvGrpSpPr>
        <p:grpSpPr>
          <a:xfrm>
            <a:off x="6825732" y="4206875"/>
            <a:ext cx="2020640" cy="1325003"/>
            <a:chOff x="1658087" y="1654680"/>
            <a:chExt cx="2543547" cy="2019616"/>
          </a:xfrm>
        </p:grpSpPr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E2340FA3-4058-4A5D-8BDD-09F19543EFC8}"/>
                </a:ext>
              </a:extLst>
            </p:cNvPr>
            <p:cNvCxnSpPr/>
            <p:nvPr/>
          </p:nvCxnSpPr>
          <p:spPr>
            <a:xfrm flipV="1">
              <a:off x="1658087" y="1786119"/>
              <a:ext cx="0" cy="188817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E7F64C88-4EB9-4259-9A5C-FAE6E525ED9C}"/>
                </a:ext>
              </a:extLst>
            </p:cNvPr>
            <p:cNvCxnSpPr/>
            <p:nvPr/>
          </p:nvCxnSpPr>
          <p:spPr>
            <a:xfrm>
              <a:off x="1658087" y="3674296"/>
              <a:ext cx="236319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5BB8314C-6208-474F-8E3F-F73272CAA4C4}"/>
                </a:ext>
              </a:extLst>
            </p:cNvPr>
            <p:cNvSpPr/>
            <p:nvPr/>
          </p:nvSpPr>
          <p:spPr>
            <a:xfrm>
              <a:off x="1999799" y="2116224"/>
              <a:ext cx="191252" cy="19715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869B18EC-7065-4D15-BE08-4FC423541752}"/>
                </a:ext>
              </a:extLst>
            </p:cNvPr>
            <p:cNvSpPr/>
            <p:nvPr/>
          </p:nvSpPr>
          <p:spPr>
            <a:xfrm>
              <a:off x="3099044" y="2116224"/>
              <a:ext cx="173866" cy="197158"/>
            </a:xfrm>
            <a:prstGeom prst="ellipse">
              <a:avLst/>
            </a:prstGeom>
            <a:solidFill>
              <a:schemeClr val="accent2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5941D33F-ED6B-42A5-837E-A3A0CFE9CDB9}"/>
                </a:ext>
              </a:extLst>
            </p:cNvPr>
            <p:cNvSpPr/>
            <p:nvPr/>
          </p:nvSpPr>
          <p:spPr>
            <a:xfrm>
              <a:off x="2008492" y="3167607"/>
              <a:ext cx="173866" cy="197158"/>
            </a:xfrm>
            <a:prstGeom prst="ellipse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10C24EB2-5EFC-444E-AA72-3DCE1CC9F542}"/>
                </a:ext>
              </a:extLst>
            </p:cNvPr>
            <p:cNvSpPr/>
            <p:nvPr/>
          </p:nvSpPr>
          <p:spPr>
            <a:xfrm>
              <a:off x="3107174" y="3167607"/>
              <a:ext cx="191252" cy="19715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AE92E23-3DAA-4D61-89E7-832AA01FC932}"/>
                </a:ext>
              </a:extLst>
            </p:cNvPr>
            <p:cNvSpPr txBox="1"/>
            <p:nvPr/>
          </p:nvSpPr>
          <p:spPr>
            <a:xfrm>
              <a:off x="3174701" y="1654680"/>
              <a:ext cx="1026933" cy="516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1"/>
                  </a:solidFill>
                </a:rPr>
                <a:t>OR</a:t>
              </a:r>
            </a:p>
          </p:txBody>
        </p:sp>
      </p:grp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02A8F28-BF89-4BE1-B51D-9FFF09C8186A}"/>
              </a:ext>
            </a:extLst>
          </p:cNvPr>
          <p:cNvCxnSpPr/>
          <p:nvPr/>
        </p:nvCxnSpPr>
        <p:spPr>
          <a:xfrm flipH="1" flipV="1">
            <a:off x="6656103" y="4489517"/>
            <a:ext cx="1628219" cy="1125779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1E065870-B942-4B04-85CD-D2208ED4A275}"/>
              </a:ext>
            </a:extLst>
          </p:cNvPr>
          <p:cNvSpPr txBox="1"/>
          <p:nvPr/>
        </p:nvSpPr>
        <p:spPr>
          <a:xfrm>
            <a:off x="3002112" y="4451860"/>
            <a:ext cx="3515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? </a:t>
            </a:r>
          </a:p>
          <a:p>
            <a:r>
              <a:rPr lang="en-US" dirty="0">
                <a:solidFill>
                  <a:schemeClr val="tx1"/>
                </a:solidFill>
              </a:rPr>
              <a:t>=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36F0FE1-3B5E-4D07-B912-D726B2362667}"/>
              </a:ext>
            </a:extLst>
          </p:cNvPr>
          <p:cNvSpPr txBox="1"/>
          <p:nvPr/>
        </p:nvSpPr>
        <p:spPr>
          <a:xfrm>
            <a:off x="5965399" y="4498346"/>
            <a:ext cx="3515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1358786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FCF61-EB84-4029-82DF-510F5DB38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28600"/>
            <a:ext cx="7923213" cy="1141413"/>
          </a:xfrm>
        </p:spPr>
        <p:txBody>
          <a:bodyPr/>
          <a:lstStyle/>
          <a:p>
            <a:r>
              <a:rPr lang="en-US" dirty="0"/>
              <a:t>Multi-Layer Perceptron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110C339-9338-47C8-84A5-0A37B51D1134}"/>
              </a:ext>
            </a:extLst>
          </p:cNvPr>
          <p:cNvGrpSpPr/>
          <p:nvPr/>
        </p:nvGrpSpPr>
        <p:grpSpPr>
          <a:xfrm>
            <a:off x="3810000" y="1423526"/>
            <a:ext cx="2020640" cy="1325003"/>
            <a:chOff x="1658087" y="1654680"/>
            <a:chExt cx="2543547" cy="2019616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D9D16F3E-6046-43A4-A492-BB98AB14DCFF}"/>
                </a:ext>
              </a:extLst>
            </p:cNvPr>
            <p:cNvCxnSpPr/>
            <p:nvPr/>
          </p:nvCxnSpPr>
          <p:spPr>
            <a:xfrm flipV="1">
              <a:off x="1658087" y="1786119"/>
              <a:ext cx="0" cy="188817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4E5724B0-FCE2-42F1-80D5-3F6FAAF887B7}"/>
                </a:ext>
              </a:extLst>
            </p:cNvPr>
            <p:cNvCxnSpPr/>
            <p:nvPr/>
          </p:nvCxnSpPr>
          <p:spPr>
            <a:xfrm>
              <a:off x="1658087" y="3674296"/>
              <a:ext cx="236319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A3776342-7DFF-48E9-B693-C77EFA265E0F}"/>
                </a:ext>
              </a:extLst>
            </p:cNvPr>
            <p:cNvSpPr/>
            <p:nvPr/>
          </p:nvSpPr>
          <p:spPr>
            <a:xfrm>
              <a:off x="1999799" y="2116224"/>
              <a:ext cx="191252" cy="19715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0F998347-24E1-4B5B-8DFD-7EBDE141EC24}"/>
                </a:ext>
              </a:extLst>
            </p:cNvPr>
            <p:cNvSpPr/>
            <p:nvPr/>
          </p:nvSpPr>
          <p:spPr>
            <a:xfrm>
              <a:off x="3099044" y="2116224"/>
              <a:ext cx="173866" cy="197158"/>
            </a:xfrm>
            <a:prstGeom prst="ellipse">
              <a:avLst/>
            </a:prstGeom>
            <a:solidFill>
              <a:schemeClr val="accent2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040BE4E-E1E6-4D71-AC52-CA4335C8E8FA}"/>
                </a:ext>
              </a:extLst>
            </p:cNvPr>
            <p:cNvSpPr/>
            <p:nvPr/>
          </p:nvSpPr>
          <p:spPr>
            <a:xfrm>
              <a:off x="2008492" y="3167607"/>
              <a:ext cx="173866" cy="197158"/>
            </a:xfrm>
            <a:prstGeom prst="ellipse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80A68B9-A7D6-4E37-8FE9-D8862FBAEE47}"/>
                </a:ext>
              </a:extLst>
            </p:cNvPr>
            <p:cNvSpPr/>
            <p:nvPr/>
          </p:nvSpPr>
          <p:spPr>
            <a:xfrm>
              <a:off x="3107174" y="3167607"/>
              <a:ext cx="191252" cy="19715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F006EAA-2272-4982-950D-E14347A0E509}"/>
                </a:ext>
              </a:extLst>
            </p:cNvPr>
            <p:cNvSpPr txBox="1"/>
            <p:nvPr/>
          </p:nvSpPr>
          <p:spPr>
            <a:xfrm>
              <a:off x="3174701" y="1654680"/>
              <a:ext cx="1026933" cy="516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1"/>
                  </a:solidFill>
                </a:rPr>
                <a:t>AND</a:t>
              </a:r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B5F8643-5FD4-49F8-B302-24CA2ACDABCF}"/>
              </a:ext>
            </a:extLst>
          </p:cNvPr>
          <p:cNvCxnSpPr/>
          <p:nvPr/>
        </p:nvCxnSpPr>
        <p:spPr>
          <a:xfrm flipH="1" flipV="1">
            <a:off x="3904718" y="1324115"/>
            <a:ext cx="1628219" cy="1125779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2446B59-31CA-40FA-BA49-D673E6A93904}"/>
              </a:ext>
            </a:extLst>
          </p:cNvPr>
          <p:cNvGrpSpPr/>
          <p:nvPr/>
        </p:nvGrpSpPr>
        <p:grpSpPr>
          <a:xfrm>
            <a:off x="628335" y="1337293"/>
            <a:ext cx="1877361" cy="1325003"/>
            <a:chOff x="1658087" y="1654680"/>
            <a:chExt cx="2363190" cy="2019616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F5827425-370F-4F4A-A896-7DF3F3E9E29D}"/>
                </a:ext>
              </a:extLst>
            </p:cNvPr>
            <p:cNvCxnSpPr/>
            <p:nvPr/>
          </p:nvCxnSpPr>
          <p:spPr>
            <a:xfrm flipV="1">
              <a:off x="1658087" y="1786119"/>
              <a:ext cx="0" cy="188817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97172B96-B8DA-4282-8D6B-044134F6B3AF}"/>
                </a:ext>
              </a:extLst>
            </p:cNvPr>
            <p:cNvCxnSpPr/>
            <p:nvPr/>
          </p:nvCxnSpPr>
          <p:spPr>
            <a:xfrm>
              <a:off x="1658087" y="3674296"/>
              <a:ext cx="236319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FDC29EF1-8E8A-43DA-8BD3-975B9741BFAA}"/>
                </a:ext>
              </a:extLst>
            </p:cNvPr>
            <p:cNvSpPr/>
            <p:nvPr/>
          </p:nvSpPr>
          <p:spPr>
            <a:xfrm>
              <a:off x="1999799" y="2116224"/>
              <a:ext cx="191252" cy="19715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46361DF5-EF50-4398-AAEA-063D0941A811}"/>
                </a:ext>
              </a:extLst>
            </p:cNvPr>
            <p:cNvSpPr/>
            <p:nvPr/>
          </p:nvSpPr>
          <p:spPr>
            <a:xfrm>
              <a:off x="3099044" y="2116224"/>
              <a:ext cx="173866" cy="197158"/>
            </a:xfrm>
            <a:prstGeom prst="ellipse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8425D52E-5999-4FF3-878C-0A98FA309CF2}"/>
                </a:ext>
              </a:extLst>
            </p:cNvPr>
            <p:cNvSpPr/>
            <p:nvPr/>
          </p:nvSpPr>
          <p:spPr>
            <a:xfrm>
              <a:off x="2008492" y="3167607"/>
              <a:ext cx="173866" cy="197158"/>
            </a:xfrm>
            <a:prstGeom prst="ellipse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CCFBFC0-1012-4CA7-8B30-A6941B00B7BD}"/>
                </a:ext>
              </a:extLst>
            </p:cNvPr>
            <p:cNvSpPr/>
            <p:nvPr/>
          </p:nvSpPr>
          <p:spPr>
            <a:xfrm>
              <a:off x="3107174" y="3167607"/>
              <a:ext cx="191252" cy="19715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1362618-EDBF-468A-AF54-66A9FF6142C2}"/>
                </a:ext>
              </a:extLst>
            </p:cNvPr>
            <p:cNvSpPr txBox="1"/>
            <p:nvPr/>
          </p:nvSpPr>
          <p:spPr>
            <a:xfrm>
              <a:off x="3174701" y="1654680"/>
              <a:ext cx="676848" cy="516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XOR</a:t>
              </a:r>
            </a:p>
          </p:txBody>
        </p:sp>
      </p:grp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7A2295A-32C4-42BE-A62B-CD3BF40DD25E}"/>
              </a:ext>
            </a:extLst>
          </p:cNvPr>
          <p:cNvCxnSpPr/>
          <p:nvPr/>
        </p:nvCxnSpPr>
        <p:spPr>
          <a:xfrm flipH="1" flipV="1">
            <a:off x="457200" y="1659741"/>
            <a:ext cx="1628219" cy="1125779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1C38C99-2A44-4E9A-A4BF-EB6BDF23A6D1}"/>
              </a:ext>
            </a:extLst>
          </p:cNvPr>
          <p:cNvCxnSpPr/>
          <p:nvPr/>
        </p:nvCxnSpPr>
        <p:spPr>
          <a:xfrm flipH="1" flipV="1">
            <a:off x="799471" y="1295400"/>
            <a:ext cx="1628219" cy="1125779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4A2FCFE-9FD8-4925-9B37-E9ACCEEFE495}"/>
              </a:ext>
            </a:extLst>
          </p:cNvPr>
          <p:cNvGrpSpPr/>
          <p:nvPr/>
        </p:nvGrpSpPr>
        <p:grpSpPr>
          <a:xfrm>
            <a:off x="6825732" y="1414756"/>
            <a:ext cx="2020640" cy="1325003"/>
            <a:chOff x="1658087" y="1654680"/>
            <a:chExt cx="2543547" cy="2019616"/>
          </a:xfrm>
        </p:grpSpPr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E2340FA3-4058-4A5D-8BDD-09F19543EFC8}"/>
                </a:ext>
              </a:extLst>
            </p:cNvPr>
            <p:cNvCxnSpPr/>
            <p:nvPr/>
          </p:nvCxnSpPr>
          <p:spPr>
            <a:xfrm flipV="1">
              <a:off x="1658087" y="1786119"/>
              <a:ext cx="0" cy="188817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E7F64C88-4EB9-4259-9A5C-FAE6E525ED9C}"/>
                </a:ext>
              </a:extLst>
            </p:cNvPr>
            <p:cNvCxnSpPr/>
            <p:nvPr/>
          </p:nvCxnSpPr>
          <p:spPr>
            <a:xfrm>
              <a:off x="1658087" y="3674296"/>
              <a:ext cx="236319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5BB8314C-6208-474F-8E3F-F73272CAA4C4}"/>
                </a:ext>
              </a:extLst>
            </p:cNvPr>
            <p:cNvSpPr/>
            <p:nvPr/>
          </p:nvSpPr>
          <p:spPr>
            <a:xfrm>
              <a:off x="1999799" y="2116224"/>
              <a:ext cx="191252" cy="19715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869B18EC-7065-4D15-BE08-4FC423541752}"/>
                </a:ext>
              </a:extLst>
            </p:cNvPr>
            <p:cNvSpPr/>
            <p:nvPr/>
          </p:nvSpPr>
          <p:spPr>
            <a:xfrm>
              <a:off x="3099044" y="2116224"/>
              <a:ext cx="173866" cy="197158"/>
            </a:xfrm>
            <a:prstGeom prst="ellipse">
              <a:avLst/>
            </a:prstGeom>
            <a:solidFill>
              <a:schemeClr val="accent2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5941D33F-ED6B-42A5-837E-A3A0CFE9CDB9}"/>
                </a:ext>
              </a:extLst>
            </p:cNvPr>
            <p:cNvSpPr/>
            <p:nvPr/>
          </p:nvSpPr>
          <p:spPr>
            <a:xfrm>
              <a:off x="2008492" y="3167607"/>
              <a:ext cx="173866" cy="197158"/>
            </a:xfrm>
            <a:prstGeom prst="ellipse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10C24EB2-5EFC-444E-AA72-3DCE1CC9F542}"/>
                </a:ext>
              </a:extLst>
            </p:cNvPr>
            <p:cNvSpPr/>
            <p:nvPr/>
          </p:nvSpPr>
          <p:spPr>
            <a:xfrm>
              <a:off x="3107174" y="3167607"/>
              <a:ext cx="191252" cy="19715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AE92E23-3DAA-4D61-89E7-832AA01FC932}"/>
                </a:ext>
              </a:extLst>
            </p:cNvPr>
            <p:cNvSpPr txBox="1"/>
            <p:nvPr/>
          </p:nvSpPr>
          <p:spPr>
            <a:xfrm>
              <a:off x="3174701" y="1654680"/>
              <a:ext cx="1026933" cy="516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1"/>
                  </a:solidFill>
                </a:rPr>
                <a:t>OR</a:t>
              </a:r>
            </a:p>
          </p:txBody>
        </p:sp>
      </p:grp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02A8F28-BF89-4BE1-B51D-9FFF09C8186A}"/>
              </a:ext>
            </a:extLst>
          </p:cNvPr>
          <p:cNvCxnSpPr/>
          <p:nvPr/>
        </p:nvCxnSpPr>
        <p:spPr>
          <a:xfrm flipH="1" flipV="1">
            <a:off x="6656103" y="1697398"/>
            <a:ext cx="1628219" cy="1125779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1E065870-B942-4B04-85CD-D2208ED4A275}"/>
              </a:ext>
            </a:extLst>
          </p:cNvPr>
          <p:cNvSpPr txBox="1"/>
          <p:nvPr/>
        </p:nvSpPr>
        <p:spPr>
          <a:xfrm>
            <a:off x="3002112" y="1659741"/>
            <a:ext cx="3515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? </a:t>
            </a:r>
          </a:p>
          <a:p>
            <a:r>
              <a:rPr lang="en-US" dirty="0">
                <a:solidFill>
                  <a:schemeClr val="tx1"/>
                </a:solidFill>
              </a:rPr>
              <a:t>=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36F0FE1-3B5E-4D07-B912-D726B2362667}"/>
              </a:ext>
            </a:extLst>
          </p:cNvPr>
          <p:cNvSpPr txBox="1"/>
          <p:nvPr/>
        </p:nvSpPr>
        <p:spPr>
          <a:xfrm>
            <a:off x="5965399" y="1706227"/>
            <a:ext cx="3515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+</a:t>
            </a:r>
          </a:p>
        </p:txBody>
      </p:sp>
      <p:graphicFrame>
        <p:nvGraphicFramePr>
          <p:cNvPr id="86" name="Content Placeholder 6">
            <a:extLst>
              <a:ext uri="{FF2B5EF4-FFF2-40B4-BE49-F238E27FC236}">
                <a16:creationId xmlns:a16="http://schemas.microsoft.com/office/drawing/2014/main" id="{4FD1B214-9B82-4A68-B196-63D218B77B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6290273"/>
              </p:ext>
            </p:extLst>
          </p:nvPr>
        </p:nvGraphicFramePr>
        <p:xfrm>
          <a:off x="757219" y="3632200"/>
          <a:ext cx="7923215" cy="22860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584643">
                  <a:extLst>
                    <a:ext uri="{9D8B030D-6E8A-4147-A177-3AD203B41FA5}">
                      <a16:colId xmlns:a16="http://schemas.microsoft.com/office/drawing/2014/main" val="3239050702"/>
                    </a:ext>
                  </a:extLst>
                </a:gridCol>
                <a:gridCol w="1584643">
                  <a:extLst>
                    <a:ext uri="{9D8B030D-6E8A-4147-A177-3AD203B41FA5}">
                      <a16:colId xmlns:a16="http://schemas.microsoft.com/office/drawing/2014/main" val="3614390712"/>
                    </a:ext>
                  </a:extLst>
                </a:gridCol>
                <a:gridCol w="1584643">
                  <a:extLst>
                    <a:ext uri="{9D8B030D-6E8A-4147-A177-3AD203B41FA5}">
                      <a16:colId xmlns:a16="http://schemas.microsoft.com/office/drawing/2014/main" val="1927936581"/>
                    </a:ext>
                  </a:extLst>
                </a:gridCol>
                <a:gridCol w="1584643">
                  <a:extLst>
                    <a:ext uri="{9D8B030D-6E8A-4147-A177-3AD203B41FA5}">
                      <a16:colId xmlns:a16="http://schemas.microsoft.com/office/drawing/2014/main" val="757052514"/>
                    </a:ext>
                  </a:extLst>
                </a:gridCol>
                <a:gridCol w="1584643">
                  <a:extLst>
                    <a:ext uri="{9D8B030D-6E8A-4147-A177-3AD203B41FA5}">
                      <a16:colId xmlns:a16="http://schemas.microsoft.com/office/drawing/2014/main" val="16392106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XOR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813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-1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765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998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227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-1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2122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47001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80AD8A3-480F-4372-B2AF-D78DB83BDA68}"/>
              </a:ext>
            </a:extLst>
          </p:cNvPr>
          <p:cNvSpPr txBox="1"/>
          <p:nvPr/>
        </p:nvSpPr>
        <p:spPr>
          <a:xfrm>
            <a:off x="702254" y="2258989"/>
            <a:ext cx="335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AND = sign(</a:t>
            </a:r>
            <a:r>
              <a:rPr lang="en-US" i="1" dirty="0">
                <a:solidFill>
                  <a:schemeClr val="tx1"/>
                </a:solidFill>
              </a:rPr>
              <a:t>x</a:t>
            </a:r>
            <a:r>
              <a:rPr lang="en-US" i="1" baseline="-25000" dirty="0">
                <a:solidFill>
                  <a:schemeClr val="tx1"/>
                </a:solidFill>
              </a:rPr>
              <a:t>1 </a:t>
            </a:r>
            <a:r>
              <a:rPr lang="en-US" dirty="0">
                <a:solidFill>
                  <a:schemeClr val="tx1"/>
                </a:solidFill>
              </a:rPr>
              <a:t>+ </a:t>
            </a:r>
            <a:r>
              <a:rPr lang="en-US" i="1" dirty="0">
                <a:solidFill>
                  <a:schemeClr val="tx1"/>
                </a:solidFill>
              </a:rPr>
              <a:t>x</a:t>
            </a:r>
            <a:r>
              <a:rPr lang="en-US" i="1" baseline="-25000" dirty="0">
                <a:solidFill>
                  <a:schemeClr val="tx1"/>
                </a:solidFill>
              </a:rPr>
              <a:t>2 </a:t>
            </a:r>
            <a:r>
              <a:rPr lang="en-US" dirty="0">
                <a:solidFill>
                  <a:schemeClr val="tx1"/>
                </a:solidFill>
              </a:rPr>
              <a:t>- 1.5)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929350-48D1-4B59-89F2-5E9C4A79E1EE}"/>
              </a:ext>
            </a:extLst>
          </p:cNvPr>
          <p:cNvSpPr txBox="1"/>
          <p:nvPr/>
        </p:nvSpPr>
        <p:spPr>
          <a:xfrm>
            <a:off x="941293" y="2731545"/>
            <a:ext cx="335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OR = sign(</a:t>
            </a:r>
            <a:r>
              <a:rPr lang="en-US" i="1" dirty="0">
                <a:solidFill>
                  <a:schemeClr val="tx1"/>
                </a:solidFill>
              </a:rPr>
              <a:t>x</a:t>
            </a:r>
            <a:r>
              <a:rPr lang="en-US" i="1" baseline="-25000" dirty="0">
                <a:solidFill>
                  <a:schemeClr val="tx1"/>
                </a:solidFill>
              </a:rPr>
              <a:t>1 </a:t>
            </a:r>
            <a:r>
              <a:rPr lang="en-US" dirty="0">
                <a:solidFill>
                  <a:schemeClr val="tx1"/>
                </a:solidFill>
              </a:rPr>
              <a:t>+ </a:t>
            </a:r>
            <a:r>
              <a:rPr lang="en-US" i="1" dirty="0">
                <a:solidFill>
                  <a:schemeClr val="tx1"/>
                </a:solidFill>
              </a:rPr>
              <a:t>x</a:t>
            </a:r>
            <a:r>
              <a:rPr lang="en-US" i="1" baseline="-25000" dirty="0">
                <a:solidFill>
                  <a:schemeClr val="tx1"/>
                </a:solidFill>
              </a:rPr>
              <a:t>2 </a:t>
            </a:r>
            <a:r>
              <a:rPr lang="en-US" dirty="0">
                <a:solidFill>
                  <a:schemeClr val="tx1"/>
                </a:solidFill>
              </a:rPr>
              <a:t>- 0.5)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A4EDB5-BE81-4DDE-85E5-CD97CFF4B3C3}"/>
              </a:ext>
            </a:extLst>
          </p:cNvPr>
          <p:cNvSpPr txBox="1"/>
          <p:nvPr/>
        </p:nvSpPr>
        <p:spPr>
          <a:xfrm>
            <a:off x="4301548" y="2463859"/>
            <a:ext cx="4023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XOR = sign(AND-2 * OR - 2)</a:t>
            </a:r>
          </a:p>
        </p:txBody>
      </p:sp>
      <p:sp>
        <p:nvSpPr>
          <p:cNvPr id="63" name="Rounded Rectangle 159">
            <a:extLst>
              <a:ext uri="{FF2B5EF4-FFF2-40B4-BE49-F238E27FC236}">
                <a16:creationId xmlns:a16="http://schemas.microsoft.com/office/drawing/2014/main" id="{77259CB9-B846-4FDC-953C-9FA71CE42F20}"/>
              </a:ext>
            </a:extLst>
          </p:cNvPr>
          <p:cNvSpPr/>
          <p:nvPr/>
        </p:nvSpPr>
        <p:spPr>
          <a:xfrm>
            <a:off x="5029200" y="3398907"/>
            <a:ext cx="3203997" cy="2900469"/>
          </a:xfrm>
          <a:prstGeom prst="roundRect">
            <a:avLst/>
          </a:prstGeom>
          <a:solidFill>
            <a:schemeClr val="accent6">
              <a:lumMod val="60000"/>
              <a:lumOff val="40000"/>
              <a:alpha val="8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ounded Rectangle 158">
            <a:extLst>
              <a:ext uri="{FF2B5EF4-FFF2-40B4-BE49-F238E27FC236}">
                <a16:creationId xmlns:a16="http://schemas.microsoft.com/office/drawing/2014/main" id="{5CD71DDA-EDC2-4356-949A-00C91DE759DF}"/>
              </a:ext>
            </a:extLst>
          </p:cNvPr>
          <p:cNvSpPr/>
          <p:nvPr/>
        </p:nvSpPr>
        <p:spPr>
          <a:xfrm>
            <a:off x="1298164" y="3404843"/>
            <a:ext cx="3203997" cy="2895723"/>
          </a:xfrm>
          <a:prstGeom prst="roundRect">
            <a:avLst/>
          </a:prstGeom>
          <a:solidFill>
            <a:schemeClr val="accent2">
              <a:lumMod val="40000"/>
              <a:lumOff val="60000"/>
              <a:alpha val="6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61BDB530-8C7B-4D57-B159-028DCDA0302D}"/>
              </a:ext>
            </a:extLst>
          </p:cNvPr>
          <p:cNvGrpSpPr/>
          <p:nvPr/>
        </p:nvGrpSpPr>
        <p:grpSpPr>
          <a:xfrm>
            <a:off x="1305305" y="3510512"/>
            <a:ext cx="6807819" cy="2928587"/>
            <a:chOff x="5262327" y="3429776"/>
            <a:chExt cx="7836879" cy="3663369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B44D9473-B0F0-4D10-8C5F-ABB05C1D9C6E}"/>
                </a:ext>
              </a:extLst>
            </p:cNvPr>
            <p:cNvSpPr/>
            <p:nvPr/>
          </p:nvSpPr>
          <p:spPr>
            <a:xfrm>
              <a:off x="5707615" y="3804224"/>
              <a:ext cx="220717" cy="252248"/>
            </a:xfrm>
            <a:prstGeom prst="ellipse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5CC2956D-A64A-43C7-92F2-76F6C5AFCB2E}"/>
                </a:ext>
              </a:extLst>
            </p:cNvPr>
            <p:cNvSpPr/>
            <p:nvPr/>
          </p:nvSpPr>
          <p:spPr>
            <a:xfrm>
              <a:off x="5704644" y="4415771"/>
              <a:ext cx="220717" cy="252248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F3CC0172-7861-4EAB-A8D3-87E72D39D0C9}"/>
                </a:ext>
              </a:extLst>
            </p:cNvPr>
            <p:cNvSpPr/>
            <p:nvPr/>
          </p:nvSpPr>
          <p:spPr>
            <a:xfrm>
              <a:off x="6947392" y="3972877"/>
              <a:ext cx="429781" cy="459147"/>
            </a:xfrm>
            <a:prstGeom prst="ellipse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+</a:t>
              </a:r>
              <a:endParaRPr lang="en-US" dirty="0"/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8607BED-2888-4971-947C-6680B2B1792C}"/>
                </a:ext>
              </a:extLst>
            </p:cNvPr>
            <p:cNvGrpSpPr/>
            <p:nvPr/>
          </p:nvGrpSpPr>
          <p:grpSpPr>
            <a:xfrm>
              <a:off x="8091139" y="3956010"/>
              <a:ext cx="455564" cy="485441"/>
              <a:chOff x="5339365" y="5135805"/>
              <a:chExt cx="551342" cy="602843"/>
            </a:xfrm>
          </p:grpSpPr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AC9AAA23-98F9-4DEF-9DC2-EED7824664DB}"/>
                  </a:ext>
                </a:extLst>
              </p:cNvPr>
              <p:cNvSpPr/>
              <p:nvPr/>
            </p:nvSpPr>
            <p:spPr>
              <a:xfrm>
                <a:off x="5339365" y="5135805"/>
                <a:ext cx="551342" cy="602843"/>
              </a:xfrm>
              <a:prstGeom prst="ellipse">
                <a:avLst/>
              </a:prstGeom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14" name="Elbow Connector 72">
                <a:extLst>
                  <a:ext uri="{FF2B5EF4-FFF2-40B4-BE49-F238E27FC236}">
                    <a16:creationId xmlns:a16="http://schemas.microsoft.com/office/drawing/2014/main" id="{0B1CE5C2-FE31-4C2B-9770-57897C40B842}"/>
                  </a:ext>
                </a:extLst>
              </p:cNvPr>
              <p:cNvCxnSpPr/>
              <p:nvPr/>
            </p:nvCxnSpPr>
            <p:spPr>
              <a:xfrm flipV="1">
                <a:off x="5410084" y="5309447"/>
                <a:ext cx="409904" cy="255557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4FD69EA6-D0AF-4067-ABCB-5C5AFE7A2D99}"/>
                </a:ext>
              </a:extLst>
            </p:cNvPr>
            <p:cNvCxnSpPr>
              <a:stCxn id="66" idx="6"/>
              <a:endCxn id="68" idx="2"/>
            </p:cNvCxnSpPr>
            <p:nvPr/>
          </p:nvCxnSpPr>
          <p:spPr>
            <a:xfrm>
              <a:off x="5928332" y="3930348"/>
              <a:ext cx="1019060" cy="272103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4AECF1B9-99FB-443F-BC51-E294F8848C1C}"/>
                </a:ext>
              </a:extLst>
            </p:cNvPr>
            <p:cNvCxnSpPr>
              <a:stCxn id="67" idx="6"/>
              <a:endCxn id="68" idx="2"/>
            </p:cNvCxnSpPr>
            <p:nvPr/>
          </p:nvCxnSpPr>
          <p:spPr>
            <a:xfrm flipV="1">
              <a:off x="5925361" y="4202451"/>
              <a:ext cx="1022031" cy="33944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C157E9E5-0029-41AF-945C-C9B3EB3D6837}"/>
                </a:ext>
              </a:extLst>
            </p:cNvPr>
            <p:cNvCxnSpPr>
              <a:stCxn id="68" idx="6"/>
              <a:endCxn id="113" idx="2"/>
            </p:cNvCxnSpPr>
            <p:nvPr/>
          </p:nvCxnSpPr>
          <p:spPr>
            <a:xfrm flipV="1">
              <a:off x="7377173" y="4198731"/>
              <a:ext cx="713966" cy="372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000AA53A-A694-47FB-B935-C56F92281B83}"/>
                </a:ext>
              </a:extLst>
            </p:cNvPr>
            <p:cNvSpPr txBox="1"/>
            <p:nvPr/>
          </p:nvSpPr>
          <p:spPr>
            <a:xfrm>
              <a:off x="6413517" y="3653979"/>
              <a:ext cx="382235" cy="577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8AFC617-8DE4-4D87-A73F-6970AA978578}"/>
                </a:ext>
              </a:extLst>
            </p:cNvPr>
            <p:cNvSpPr txBox="1"/>
            <p:nvPr/>
          </p:nvSpPr>
          <p:spPr>
            <a:xfrm>
              <a:off x="6415888" y="4320754"/>
              <a:ext cx="348836" cy="577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C4CB78A4-C757-4522-9588-956BD338B2B6}"/>
                </a:ext>
              </a:extLst>
            </p:cNvPr>
            <p:cNvCxnSpPr>
              <a:endCxn id="68" idx="4"/>
            </p:cNvCxnSpPr>
            <p:nvPr/>
          </p:nvCxnSpPr>
          <p:spPr>
            <a:xfrm flipH="1" flipV="1">
              <a:off x="7162283" y="4432024"/>
              <a:ext cx="5826" cy="31049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B10B554F-D6C2-42DA-9E54-503D58EF5D1C}"/>
                </a:ext>
              </a:extLst>
            </p:cNvPr>
            <p:cNvSpPr txBox="1"/>
            <p:nvPr/>
          </p:nvSpPr>
          <p:spPr>
            <a:xfrm>
              <a:off x="6813577" y="4740861"/>
              <a:ext cx="854192" cy="577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1"/>
                  </a:solidFill>
                </a:rPr>
                <a:t>-0.5</a:t>
              </a: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62A33B7D-D022-403D-BC5E-4EDA2C9AB3EC}"/>
                </a:ext>
              </a:extLst>
            </p:cNvPr>
            <p:cNvSpPr/>
            <p:nvPr/>
          </p:nvSpPr>
          <p:spPr>
            <a:xfrm>
              <a:off x="5704644" y="5201666"/>
              <a:ext cx="220717" cy="252248"/>
            </a:xfrm>
            <a:prstGeom prst="ellipse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9E2C3813-B530-4FFD-B0A0-E5A3AC466997}"/>
                </a:ext>
              </a:extLst>
            </p:cNvPr>
            <p:cNvSpPr/>
            <p:nvPr/>
          </p:nvSpPr>
          <p:spPr>
            <a:xfrm>
              <a:off x="5701673" y="5813213"/>
              <a:ext cx="220717" cy="252248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CCBCFFB7-49FC-4A5A-82F6-8EAE73E803D7}"/>
                </a:ext>
              </a:extLst>
            </p:cNvPr>
            <p:cNvSpPr/>
            <p:nvPr/>
          </p:nvSpPr>
          <p:spPr>
            <a:xfrm>
              <a:off x="6944421" y="5370319"/>
              <a:ext cx="429781" cy="459147"/>
            </a:xfrm>
            <a:prstGeom prst="ellipse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+</a:t>
              </a:r>
              <a:endParaRPr lang="en-US" dirty="0"/>
            </a:p>
          </p:txBody>
        </p: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D94A5CC5-745B-4780-B1DE-867B3F6B821C}"/>
                </a:ext>
              </a:extLst>
            </p:cNvPr>
            <p:cNvGrpSpPr/>
            <p:nvPr/>
          </p:nvGrpSpPr>
          <p:grpSpPr>
            <a:xfrm>
              <a:off x="8088168" y="5353452"/>
              <a:ext cx="455564" cy="485441"/>
              <a:chOff x="5339365" y="5135805"/>
              <a:chExt cx="551342" cy="602843"/>
            </a:xfrm>
          </p:grpSpPr>
          <p:sp>
            <p:nvSpPr>
              <p:cNvPr id="111" name="Oval 110">
                <a:extLst>
                  <a:ext uri="{FF2B5EF4-FFF2-40B4-BE49-F238E27FC236}">
                    <a16:creationId xmlns:a16="http://schemas.microsoft.com/office/drawing/2014/main" id="{353074AB-F92E-4693-AACE-6596D43C1077}"/>
                  </a:ext>
                </a:extLst>
              </p:cNvPr>
              <p:cNvSpPr/>
              <p:nvPr/>
            </p:nvSpPr>
            <p:spPr>
              <a:xfrm>
                <a:off x="5339365" y="5135805"/>
                <a:ext cx="551342" cy="602843"/>
              </a:xfrm>
              <a:prstGeom prst="ellipse">
                <a:avLst/>
              </a:prstGeom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12" name="Elbow Connector 111">
                <a:extLst>
                  <a:ext uri="{FF2B5EF4-FFF2-40B4-BE49-F238E27FC236}">
                    <a16:creationId xmlns:a16="http://schemas.microsoft.com/office/drawing/2014/main" id="{1A507322-CB77-4F24-B5F5-4FD6D3D08289}"/>
                  </a:ext>
                </a:extLst>
              </p:cNvPr>
              <p:cNvCxnSpPr/>
              <p:nvPr/>
            </p:nvCxnSpPr>
            <p:spPr>
              <a:xfrm flipV="1">
                <a:off x="5410084" y="5309447"/>
                <a:ext cx="409904" cy="255557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CE9BAD0B-5696-4827-A175-16FE120C1EE3}"/>
                </a:ext>
              </a:extLst>
            </p:cNvPr>
            <p:cNvCxnSpPr/>
            <p:nvPr/>
          </p:nvCxnSpPr>
          <p:spPr>
            <a:xfrm>
              <a:off x="5925361" y="5327790"/>
              <a:ext cx="1019060" cy="272103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32FB78E2-79B1-42C3-BB62-264AD0E289AF}"/>
                </a:ext>
              </a:extLst>
            </p:cNvPr>
            <p:cNvCxnSpPr/>
            <p:nvPr/>
          </p:nvCxnSpPr>
          <p:spPr>
            <a:xfrm flipV="1">
              <a:off x="5922390" y="5599893"/>
              <a:ext cx="1022031" cy="33944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2B422BAB-0415-4F07-AE8C-1C9ED64D2215}"/>
                </a:ext>
              </a:extLst>
            </p:cNvPr>
            <p:cNvCxnSpPr/>
            <p:nvPr/>
          </p:nvCxnSpPr>
          <p:spPr>
            <a:xfrm flipV="1">
              <a:off x="7374202" y="5596173"/>
              <a:ext cx="713966" cy="372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CD94233-2830-4CA5-8FE7-BA41645A2957}"/>
                </a:ext>
              </a:extLst>
            </p:cNvPr>
            <p:cNvSpPr txBox="1"/>
            <p:nvPr/>
          </p:nvSpPr>
          <p:spPr>
            <a:xfrm>
              <a:off x="6350365" y="4975852"/>
              <a:ext cx="353035" cy="577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16BF146B-D163-4B0F-80FA-EF7F27479781}"/>
                </a:ext>
              </a:extLst>
            </p:cNvPr>
            <p:cNvSpPr txBox="1"/>
            <p:nvPr/>
          </p:nvSpPr>
          <p:spPr>
            <a:xfrm>
              <a:off x="6350365" y="5740170"/>
              <a:ext cx="343168" cy="577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9955EE99-97B6-4E7D-8D4D-967CBA5578AE}"/>
                </a:ext>
              </a:extLst>
            </p:cNvPr>
            <p:cNvCxnSpPr/>
            <p:nvPr/>
          </p:nvCxnSpPr>
          <p:spPr>
            <a:xfrm flipH="1" flipV="1">
              <a:off x="7159312" y="5829466"/>
              <a:ext cx="5826" cy="31049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C41A6E36-46E5-4C0F-9B93-E137671F4D98}"/>
                </a:ext>
              </a:extLst>
            </p:cNvPr>
            <p:cNvSpPr txBox="1"/>
            <p:nvPr/>
          </p:nvSpPr>
          <p:spPr>
            <a:xfrm>
              <a:off x="6871594" y="6118500"/>
              <a:ext cx="854192" cy="577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1"/>
                  </a:solidFill>
                </a:rPr>
                <a:t>-1.5</a:t>
              </a:r>
            </a:p>
          </p:txBody>
        </p:sp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CA26A1F3-B568-4304-BAD2-7B3162B0198C}"/>
                </a:ext>
              </a:extLst>
            </p:cNvPr>
            <p:cNvCxnSpPr/>
            <p:nvPr/>
          </p:nvCxnSpPr>
          <p:spPr>
            <a:xfrm flipV="1">
              <a:off x="8555889" y="4195010"/>
              <a:ext cx="713966" cy="372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E447A953-12B8-4E7C-BFF0-D4ACA71B6321}"/>
                </a:ext>
              </a:extLst>
            </p:cNvPr>
            <p:cNvCxnSpPr/>
            <p:nvPr/>
          </p:nvCxnSpPr>
          <p:spPr>
            <a:xfrm flipV="1">
              <a:off x="8555889" y="5596172"/>
              <a:ext cx="713966" cy="372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92D9D8CB-9B95-463A-9664-DFD99DD2C44E}"/>
                </a:ext>
              </a:extLst>
            </p:cNvPr>
            <p:cNvSpPr/>
            <p:nvPr/>
          </p:nvSpPr>
          <p:spPr>
            <a:xfrm>
              <a:off x="9238123" y="4059002"/>
              <a:ext cx="220717" cy="252248"/>
            </a:xfrm>
            <a:prstGeom prst="ellipse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5FCC9240-3281-4899-ADB1-D7E15C753215}"/>
                </a:ext>
              </a:extLst>
            </p:cNvPr>
            <p:cNvSpPr/>
            <p:nvPr/>
          </p:nvSpPr>
          <p:spPr>
            <a:xfrm>
              <a:off x="9257497" y="5443069"/>
              <a:ext cx="220717" cy="252248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A9A76ABF-8E96-47C4-AA07-4CC9F990875F}"/>
                </a:ext>
              </a:extLst>
            </p:cNvPr>
            <p:cNvSpPr/>
            <p:nvPr/>
          </p:nvSpPr>
          <p:spPr>
            <a:xfrm>
              <a:off x="10599165" y="4702227"/>
              <a:ext cx="429781" cy="459147"/>
            </a:xfrm>
            <a:prstGeom prst="ellipse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+</a:t>
              </a:r>
              <a:endParaRPr lang="en-US" dirty="0"/>
            </a:p>
          </p:txBody>
        </p: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3C03CEED-69E9-493A-8890-530F83221578}"/>
                </a:ext>
              </a:extLst>
            </p:cNvPr>
            <p:cNvCxnSpPr>
              <a:stCxn id="90" idx="6"/>
              <a:endCxn id="92" idx="2"/>
            </p:cNvCxnSpPr>
            <p:nvPr/>
          </p:nvCxnSpPr>
          <p:spPr>
            <a:xfrm>
              <a:off x="9458840" y="4185126"/>
              <a:ext cx="1140325" cy="74667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E943B404-EFD5-459B-B4D2-9B1F77F306AF}"/>
                </a:ext>
              </a:extLst>
            </p:cNvPr>
            <p:cNvCxnSpPr>
              <a:stCxn id="91" idx="6"/>
              <a:endCxn id="92" idx="2"/>
            </p:cNvCxnSpPr>
            <p:nvPr/>
          </p:nvCxnSpPr>
          <p:spPr>
            <a:xfrm flipV="1">
              <a:off x="9478214" y="4931801"/>
              <a:ext cx="1120951" cy="63739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7C799337-4EC7-43D0-9AE8-0223A0A0282E}"/>
                </a:ext>
              </a:extLst>
            </p:cNvPr>
            <p:cNvSpPr txBox="1"/>
            <p:nvPr/>
          </p:nvSpPr>
          <p:spPr>
            <a:xfrm>
              <a:off x="10012060" y="4083424"/>
              <a:ext cx="380480" cy="577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8689F179-96B7-4D61-AB8D-0CADE79F1174}"/>
                </a:ext>
              </a:extLst>
            </p:cNvPr>
            <p:cNvSpPr txBox="1"/>
            <p:nvPr/>
          </p:nvSpPr>
          <p:spPr>
            <a:xfrm flipH="1">
              <a:off x="9898613" y="5315667"/>
              <a:ext cx="549767" cy="577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1"/>
                  </a:solidFill>
                </a:rPr>
                <a:t>-2</a:t>
              </a:r>
            </a:p>
          </p:txBody>
        </p: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D5FE8527-6511-42C3-A28F-E34F23E9BF01}"/>
                </a:ext>
              </a:extLst>
            </p:cNvPr>
            <p:cNvCxnSpPr>
              <a:endCxn id="92" idx="4"/>
            </p:cNvCxnSpPr>
            <p:nvPr/>
          </p:nvCxnSpPr>
          <p:spPr>
            <a:xfrm flipH="1" flipV="1">
              <a:off x="10814056" y="5161374"/>
              <a:ext cx="5826" cy="310496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FC9EB87F-7EAB-4566-A0CE-E06615FB5147}"/>
                </a:ext>
              </a:extLst>
            </p:cNvPr>
            <p:cNvSpPr txBox="1"/>
            <p:nvPr/>
          </p:nvSpPr>
          <p:spPr>
            <a:xfrm>
              <a:off x="6889928" y="3429776"/>
              <a:ext cx="2379927" cy="577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1"/>
                  </a:solidFill>
                </a:rPr>
                <a:t>OR Perceptron</a:t>
              </a:r>
              <a:endParaRPr lang="en-US" dirty="0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1C5FADF7-8AA8-486B-9E5A-3BF4AF2606DB}"/>
                </a:ext>
              </a:extLst>
            </p:cNvPr>
            <p:cNvSpPr txBox="1"/>
            <p:nvPr/>
          </p:nvSpPr>
          <p:spPr>
            <a:xfrm>
              <a:off x="7043829" y="6515648"/>
              <a:ext cx="2665092" cy="577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1"/>
                  </a:solidFill>
                </a:rPr>
                <a:t>AND Perceptron</a:t>
              </a:r>
            </a:p>
          </p:txBody>
        </p: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0D830FBC-7290-4805-B3F5-2000AC98232E}"/>
                </a:ext>
              </a:extLst>
            </p:cNvPr>
            <p:cNvGrpSpPr/>
            <p:nvPr/>
          </p:nvGrpSpPr>
          <p:grpSpPr>
            <a:xfrm>
              <a:off x="11739490" y="4655531"/>
              <a:ext cx="455564" cy="485441"/>
              <a:chOff x="5339365" y="5135805"/>
              <a:chExt cx="551342" cy="602843"/>
            </a:xfrm>
          </p:grpSpPr>
          <p:sp>
            <p:nvSpPr>
              <p:cNvPr id="109" name="Oval 108">
                <a:extLst>
                  <a:ext uri="{FF2B5EF4-FFF2-40B4-BE49-F238E27FC236}">
                    <a16:creationId xmlns:a16="http://schemas.microsoft.com/office/drawing/2014/main" id="{C9141D51-0699-42DD-9E25-6BB38C79C893}"/>
                  </a:ext>
                </a:extLst>
              </p:cNvPr>
              <p:cNvSpPr/>
              <p:nvPr/>
            </p:nvSpPr>
            <p:spPr>
              <a:xfrm>
                <a:off x="5339365" y="5135805"/>
                <a:ext cx="551342" cy="602843"/>
              </a:xfrm>
              <a:prstGeom prst="ellipse">
                <a:avLst/>
              </a:prstGeom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10" name="Elbow Connector 144">
                <a:extLst>
                  <a:ext uri="{FF2B5EF4-FFF2-40B4-BE49-F238E27FC236}">
                    <a16:creationId xmlns:a16="http://schemas.microsoft.com/office/drawing/2014/main" id="{0455984E-0D8E-48BF-8E6E-3B646F683DB5}"/>
                  </a:ext>
                </a:extLst>
              </p:cNvPr>
              <p:cNvCxnSpPr/>
              <p:nvPr/>
            </p:nvCxnSpPr>
            <p:spPr>
              <a:xfrm flipV="1">
                <a:off x="5410084" y="5309447"/>
                <a:ext cx="409904" cy="255557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D76460D6-F18D-4E92-934E-D2ADE6715B7A}"/>
                </a:ext>
              </a:extLst>
            </p:cNvPr>
            <p:cNvCxnSpPr/>
            <p:nvPr/>
          </p:nvCxnSpPr>
          <p:spPr>
            <a:xfrm flipV="1">
              <a:off x="11025524" y="4898252"/>
              <a:ext cx="713966" cy="372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FF052020-D966-43DA-9EC0-AC5965BAEED1}"/>
                </a:ext>
              </a:extLst>
            </p:cNvPr>
            <p:cNvCxnSpPr/>
            <p:nvPr/>
          </p:nvCxnSpPr>
          <p:spPr>
            <a:xfrm flipV="1">
              <a:off x="12219873" y="4898251"/>
              <a:ext cx="425710" cy="12187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FB737C12-D60E-493A-AE99-C15D7736D5D5}"/>
                </a:ext>
              </a:extLst>
            </p:cNvPr>
            <p:cNvSpPr txBox="1"/>
            <p:nvPr/>
          </p:nvSpPr>
          <p:spPr>
            <a:xfrm>
              <a:off x="12729774" y="4668019"/>
              <a:ext cx="369432" cy="5774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solidFill>
                    <a:schemeClr val="tx1"/>
                  </a:solidFill>
                </a:rPr>
                <a:t>y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B868EC86-A1B2-4B08-A628-682462FCDC51}"/>
                </a:ext>
              </a:extLst>
            </p:cNvPr>
            <p:cNvSpPr txBox="1"/>
            <p:nvPr/>
          </p:nvSpPr>
          <p:spPr>
            <a:xfrm>
              <a:off x="10675841" y="5497243"/>
              <a:ext cx="507829" cy="5774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tx1"/>
                  </a:solidFill>
                </a:rPr>
                <a:t>-2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64FD2D4B-66D7-4B8D-BCCD-1D8B735BFA5C}"/>
                </a:ext>
              </a:extLst>
            </p:cNvPr>
            <p:cNvSpPr txBox="1"/>
            <p:nvPr/>
          </p:nvSpPr>
          <p:spPr>
            <a:xfrm>
              <a:off x="5267276" y="3653978"/>
              <a:ext cx="566880" cy="577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chemeClr val="tx1"/>
                  </a:solidFill>
                </a:rPr>
                <a:t>x</a:t>
              </a:r>
              <a:r>
                <a:rPr lang="en-US" i="1" baseline="-2500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6FFFF7DE-1890-4753-AF85-4052A7DAAB7F}"/>
                </a:ext>
              </a:extLst>
            </p:cNvPr>
            <p:cNvSpPr txBox="1"/>
            <p:nvPr/>
          </p:nvSpPr>
          <p:spPr>
            <a:xfrm>
              <a:off x="5277784" y="4373945"/>
              <a:ext cx="566880" cy="577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chemeClr val="tx1"/>
                  </a:solidFill>
                </a:rPr>
                <a:t>x</a:t>
              </a:r>
              <a:r>
                <a:rPr lang="en-US" i="1" baseline="-25000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3D6EDBB7-A081-4823-B9B5-D04C3AFFF1E6}"/>
                </a:ext>
              </a:extLst>
            </p:cNvPr>
            <p:cNvSpPr txBox="1"/>
            <p:nvPr/>
          </p:nvSpPr>
          <p:spPr>
            <a:xfrm flipH="1">
              <a:off x="5262327" y="5127734"/>
              <a:ext cx="894548" cy="577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chemeClr val="tx1"/>
                  </a:solidFill>
                </a:rPr>
                <a:t>x</a:t>
              </a:r>
              <a:r>
                <a:rPr lang="en-US" i="1" baseline="-2500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183AF50-FD74-4519-8952-AE712E50EFC4}"/>
                </a:ext>
              </a:extLst>
            </p:cNvPr>
            <p:cNvSpPr txBox="1"/>
            <p:nvPr/>
          </p:nvSpPr>
          <p:spPr>
            <a:xfrm flipH="1">
              <a:off x="5288638" y="5782859"/>
              <a:ext cx="790655" cy="577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chemeClr val="tx1"/>
                  </a:solidFill>
                </a:rPr>
                <a:t>x</a:t>
              </a:r>
              <a:r>
                <a:rPr lang="en-US" i="1" baseline="-25000" dirty="0">
                  <a:solidFill>
                    <a:schemeClr val="tx1"/>
                  </a:solidFill>
                </a:rPr>
                <a:t>2</a:t>
              </a:r>
            </a:p>
          </p:txBody>
        </p:sp>
      </p:grpSp>
      <p:graphicFrame>
        <p:nvGraphicFramePr>
          <p:cNvPr id="116" name="Content Placeholder 6">
            <a:extLst>
              <a:ext uri="{FF2B5EF4-FFF2-40B4-BE49-F238E27FC236}">
                <a16:creationId xmlns:a16="http://schemas.microsoft.com/office/drawing/2014/main" id="{4C4D4E57-48D1-443B-9CE9-40388AE2D66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9667057"/>
              </p:ext>
            </p:extLst>
          </p:nvPr>
        </p:nvGraphicFramePr>
        <p:xfrm>
          <a:off x="655225" y="280005"/>
          <a:ext cx="7923215" cy="18542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584643">
                  <a:extLst>
                    <a:ext uri="{9D8B030D-6E8A-4147-A177-3AD203B41FA5}">
                      <a16:colId xmlns:a16="http://schemas.microsoft.com/office/drawing/2014/main" val="3239050702"/>
                    </a:ext>
                  </a:extLst>
                </a:gridCol>
                <a:gridCol w="1584643">
                  <a:extLst>
                    <a:ext uri="{9D8B030D-6E8A-4147-A177-3AD203B41FA5}">
                      <a16:colId xmlns:a16="http://schemas.microsoft.com/office/drawing/2014/main" val="3614390712"/>
                    </a:ext>
                  </a:extLst>
                </a:gridCol>
                <a:gridCol w="1584643">
                  <a:extLst>
                    <a:ext uri="{9D8B030D-6E8A-4147-A177-3AD203B41FA5}">
                      <a16:colId xmlns:a16="http://schemas.microsoft.com/office/drawing/2014/main" val="1927936581"/>
                    </a:ext>
                  </a:extLst>
                </a:gridCol>
                <a:gridCol w="1584643">
                  <a:extLst>
                    <a:ext uri="{9D8B030D-6E8A-4147-A177-3AD203B41FA5}">
                      <a16:colId xmlns:a16="http://schemas.microsoft.com/office/drawing/2014/main" val="757052514"/>
                    </a:ext>
                  </a:extLst>
                </a:gridCol>
                <a:gridCol w="1584643">
                  <a:extLst>
                    <a:ext uri="{9D8B030D-6E8A-4147-A177-3AD203B41FA5}">
                      <a16:colId xmlns:a16="http://schemas.microsoft.com/office/drawing/2014/main" val="16392106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XOR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813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-1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765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998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227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-1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2122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864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BC630-A18D-484B-A935-2D79143E7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28600"/>
            <a:ext cx="7923213" cy="1141413"/>
          </a:xfrm>
        </p:spPr>
        <p:txBody>
          <a:bodyPr/>
          <a:lstStyle/>
          <a:p>
            <a:r>
              <a:rPr lang="en-US" dirty="0"/>
              <a:t>Multilayer Terminology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81BE62C9-B9E3-4762-B8FB-9B4EE1C220D5}"/>
              </a:ext>
            </a:extLst>
          </p:cNvPr>
          <p:cNvSpPr txBox="1"/>
          <p:nvPr/>
        </p:nvSpPr>
        <p:spPr>
          <a:xfrm>
            <a:off x="6629400" y="2840503"/>
            <a:ext cx="22890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>
                <a:solidFill>
                  <a:schemeClr val="tx1"/>
                </a:solidFill>
              </a:rPr>
              <a:t>W</a:t>
            </a:r>
            <a:r>
              <a:rPr lang="en-US" i="1" baseline="-25000" dirty="0" err="1">
                <a:solidFill>
                  <a:schemeClr val="tx1"/>
                </a:solidFill>
              </a:rPr>
              <a:t>i,j</a:t>
            </a:r>
            <a:r>
              <a:rPr lang="en-US" baseline="-25000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is weight between </a:t>
            </a:r>
            <a:r>
              <a:rPr lang="en-US" i="1" dirty="0" err="1">
                <a:solidFill>
                  <a:schemeClr val="tx1"/>
                </a:solidFill>
              </a:rPr>
              <a:t>i</a:t>
            </a:r>
            <a:r>
              <a:rPr lang="en-US" baseline="30000" dirty="0" err="1">
                <a:solidFill>
                  <a:schemeClr val="tx1"/>
                </a:solidFill>
              </a:rPr>
              <a:t>th</a:t>
            </a:r>
            <a:r>
              <a:rPr lang="en-US" dirty="0">
                <a:solidFill>
                  <a:schemeClr val="tx1"/>
                </a:solidFill>
              </a:rPr>
              <a:t> input and </a:t>
            </a:r>
            <a:r>
              <a:rPr lang="en-US" i="1" dirty="0" err="1">
                <a:solidFill>
                  <a:schemeClr val="tx1"/>
                </a:solidFill>
              </a:rPr>
              <a:t>j</a:t>
            </a:r>
            <a:r>
              <a:rPr lang="en-US" baseline="30000" dirty="0" err="1">
                <a:solidFill>
                  <a:schemeClr val="tx1"/>
                </a:solidFill>
              </a:rPr>
              <a:t>th</a:t>
            </a:r>
            <a:r>
              <a:rPr lang="en-US" dirty="0">
                <a:solidFill>
                  <a:schemeClr val="tx1"/>
                </a:solidFill>
              </a:rPr>
              <a:t> output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98A60E57-4499-4960-86BB-D59085A881A1}"/>
              </a:ext>
            </a:extLst>
          </p:cNvPr>
          <p:cNvSpPr txBox="1"/>
          <p:nvPr/>
        </p:nvSpPr>
        <p:spPr>
          <a:xfrm>
            <a:off x="5181600" y="3810000"/>
            <a:ext cx="1296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[4x3]</a:t>
            </a:r>
            <a:r>
              <a:rPr lang="en-US" i="1" dirty="0">
                <a:solidFill>
                  <a:schemeClr val="tx1"/>
                </a:solidFill>
              </a:rPr>
              <a:t> W</a:t>
            </a:r>
            <a:r>
              <a:rPr lang="en-US" i="1" baseline="-25000" dirty="0">
                <a:solidFill>
                  <a:schemeClr val="tx1"/>
                </a:solidFill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CDBE2875-F79E-43BC-9AE3-EF137E54222C}"/>
              </a:ext>
            </a:extLst>
          </p:cNvPr>
          <p:cNvSpPr txBox="1"/>
          <p:nvPr/>
        </p:nvSpPr>
        <p:spPr>
          <a:xfrm>
            <a:off x="5156321" y="2585841"/>
            <a:ext cx="1296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[4x4]</a:t>
            </a:r>
            <a:r>
              <a:rPr lang="en-US" i="1" dirty="0">
                <a:solidFill>
                  <a:schemeClr val="tx1"/>
                </a:solidFill>
              </a:rPr>
              <a:t> W</a:t>
            </a:r>
            <a:r>
              <a:rPr lang="en-US" i="1" baseline="-25000" dirty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0B12AD8-CB91-47D4-88FE-E25C054DC152}"/>
              </a:ext>
            </a:extLst>
          </p:cNvPr>
          <p:cNvSpPr/>
          <p:nvPr/>
        </p:nvSpPr>
        <p:spPr bwMode="auto">
          <a:xfrm rot="5400000">
            <a:off x="4677659" y="2133422"/>
            <a:ext cx="457200" cy="457200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E92C98D-802A-4DB6-B9A5-A18C5B55AE0F}"/>
              </a:ext>
            </a:extLst>
          </p:cNvPr>
          <p:cNvSpPr/>
          <p:nvPr/>
        </p:nvSpPr>
        <p:spPr bwMode="auto">
          <a:xfrm rot="5400000">
            <a:off x="4044216" y="2133422"/>
            <a:ext cx="457200" cy="457200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DA6DF61-E887-4B8F-95AE-A8552C801345}"/>
              </a:ext>
            </a:extLst>
          </p:cNvPr>
          <p:cNvSpPr/>
          <p:nvPr/>
        </p:nvSpPr>
        <p:spPr bwMode="auto">
          <a:xfrm rot="5400000">
            <a:off x="3421428" y="2127560"/>
            <a:ext cx="457200" cy="457200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D28D981-4EAC-49F9-9156-2F623577A8F0}"/>
              </a:ext>
            </a:extLst>
          </p:cNvPr>
          <p:cNvSpPr/>
          <p:nvPr/>
        </p:nvSpPr>
        <p:spPr bwMode="auto">
          <a:xfrm rot="5400000">
            <a:off x="3421428" y="3225408"/>
            <a:ext cx="457200" cy="457200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FCCB605-5FBE-4860-B0C8-648F1416AD87}"/>
              </a:ext>
            </a:extLst>
          </p:cNvPr>
          <p:cNvSpPr/>
          <p:nvPr/>
        </p:nvSpPr>
        <p:spPr bwMode="auto">
          <a:xfrm rot="5400000">
            <a:off x="4044216" y="3225408"/>
            <a:ext cx="457200" cy="457200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07E03FB-6199-4407-9198-5C7492E6A5D7}"/>
              </a:ext>
            </a:extLst>
          </p:cNvPr>
          <p:cNvSpPr/>
          <p:nvPr/>
        </p:nvSpPr>
        <p:spPr bwMode="auto">
          <a:xfrm rot="5400000">
            <a:off x="4503004" y="4399059"/>
            <a:ext cx="457200" cy="457200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6FCBF20-45F5-4466-BC2F-105BF547DEA9}"/>
              </a:ext>
            </a:extLst>
          </p:cNvPr>
          <p:cNvSpPr/>
          <p:nvPr/>
        </p:nvSpPr>
        <p:spPr bwMode="auto">
          <a:xfrm rot="5400000">
            <a:off x="3693318" y="4399059"/>
            <a:ext cx="457200" cy="457200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C642B98-EBE0-47F1-B0D1-DB14888026C4}"/>
              </a:ext>
            </a:extLst>
          </p:cNvPr>
          <p:cNvSpPr/>
          <p:nvPr/>
        </p:nvSpPr>
        <p:spPr bwMode="auto">
          <a:xfrm rot="5400000">
            <a:off x="4677659" y="3225408"/>
            <a:ext cx="457200" cy="457200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94185A9-97C9-4724-9D57-F94B9F253162}"/>
              </a:ext>
            </a:extLst>
          </p:cNvPr>
          <p:cNvSpPr/>
          <p:nvPr/>
        </p:nvSpPr>
        <p:spPr bwMode="auto">
          <a:xfrm rot="5400000">
            <a:off x="2774796" y="3225408"/>
            <a:ext cx="457200" cy="457200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6D62B60-49C0-4C41-AF38-6E6ABA225314}"/>
              </a:ext>
            </a:extLst>
          </p:cNvPr>
          <p:cNvCxnSpPr>
            <a:stCxn id="4" idx="6"/>
            <a:endCxn id="18" idx="2"/>
          </p:cNvCxnSpPr>
          <p:nvPr/>
        </p:nvCxnSpPr>
        <p:spPr bwMode="auto">
          <a:xfrm>
            <a:off x="4906259" y="2590622"/>
            <a:ext cx="0" cy="634786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3F50FAD-D2E5-4EEE-BFD9-BC58C4E61585}"/>
              </a:ext>
            </a:extLst>
          </p:cNvPr>
          <p:cNvCxnSpPr>
            <a:cxnSpLocks/>
            <a:stCxn id="4" idx="6"/>
            <a:endCxn id="10" idx="2"/>
          </p:cNvCxnSpPr>
          <p:nvPr/>
        </p:nvCxnSpPr>
        <p:spPr bwMode="auto">
          <a:xfrm flipH="1">
            <a:off x="4272816" y="2590622"/>
            <a:ext cx="633443" cy="634786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CD22E26-6344-4393-B425-59CFBB3E7387}"/>
              </a:ext>
            </a:extLst>
          </p:cNvPr>
          <p:cNvCxnSpPr>
            <a:cxnSpLocks/>
            <a:stCxn id="4" idx="6"/>
            <a:endCxn id="8" idx="2"/>
          </p:cNvCxnSpPr>
          <p:nvPr/>
        </p:nvCxnSpPr>
        <p:spPr bwMode="auto">
          <a:xfrm flipH="1">
            <a:off x="3650028" y="2590622"/>
            <a:ext cx="1256231" cy="634786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FF74C40-7E79-4066-84C3-6B467B2658DB}"/>
              </a:ext>
            </a:extLst>
          </p:cNvPr>
          <p:cNvCxnSpPr>
            <a:cxnSpLocks/>
            <a:stCxn id="4" idx="6"/>
            <a:endCxn id="20" idx="2"/>
          </p:cNvCxnSpPr>
          <p:nvPr/>
        </p:nvCxnSpPr>
        <p:spPr bwMode="auto">
          <a:xfrm flipH="1">
            <a:off x="3003396" y="2590622"/>
            <a:ext cx="1902863" cy="634786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CAD859CD-AD17-419C-851D-2276C64E01BE}"/>
              </a:ext>
            </a:extLst>
          </p:cNvPr>
          <p:cNvCxnSpPr>
            <a:cxnSpLocks/>
            <a:stCxn id="97" idx="6"/>
            <a:endCxn id="20" idx="2"/>
          </p:cNvCxnSpPr>
          <p:nvPr/>
        </p:nvCxnSpPr>
        <p:spPr bwMode="auto">
          <a:xfrm>
            <a:off x="3003396" y="2584760"/>
            <a:ext cx="0" cy="64064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D0E96D0-BAF8-4DCA-85BE-33FAF333A390}"/>
              </a:ext>
            </a:extLst>
          </p:cNvPr>
          <p:cNvCxnSpPr>
            <a:cxnSpLocks/>
            <a:stCxn id="5" idx="6"/>
            <a:endCxn id="18" idx="2"/>
          </p:cNvCxnSpPr>
          <p:nvPr/>
        </p:nvCxnSpPr>
        <p:spPr bwMode="auto">
          <a:xfrm>
            <a:off x="4272816" y="2590622"/>
            <a:ext cx="633443" cy="634786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7746A450-D984-4A5B-A49C-D61B455B8E8B}"/>
              </a:ext>
            </a:extLst>
          </p:cNvPr>
          <p:cNvCxnSpPr>
            <a:cxnSpLocks/>
            <a:stCxn id="5" idx="6"/>
            <a:endCxn id="10" idx="2"/>
          </p:cNvCxnSpPr>
          <p:nvPr/>
        </p:nvCxnSpPr>
        <p:spPr bwMode="auto">
          <a:xfrm>
            <a:off x="4272816" y="2590622"/>
            <a:ext cx="0" cy="634786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9588869C-1731-472B-A679-3D3F7D1DAB77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 bwMode="auto">
          <a:xfrm flipH="1">
            <a:off x="3650028" y="2590622"/>
            <a:ext cx="622788" cy="634786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0CD9ED30-96C3-46A2-9535-C6FD00178B8B}"/>
              </a:ext>
            </a:extLst>
          </p:cNvPr>
          <p:cNvCxnSpPr>
            <a:cxnSpLocks/>
            <a:stCxn id="5" idx="6"/>
            <a:endCxn id="20" idx="2"/>
          </p:cNvCxnSpPr>
          <p:nvPr/>
        </p:nvCxnSpPr>
        <p:spPr bwMode="auto">
          <a:xfrm flipH="1">
            <a:off x="3003396" y="2590622"/>
            <a:ext cx="1269420" cy="634786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B621406A-F41A-426C-BFEB-23EDCC6801F4}"/>
              </a:ext>
            </a:extLst>
          </p:cNvPr>
          <p:cNvCxnSpPr>
            <a:cxnSpLocks/>
            <a:stCxn id="97" idx="6"/>
            <a:endCxn id="8" idx="2"/>
          </p:cNvCxnSpPr>
          <p:nvPr/>
        </p:nvCxnSpPr>
        <p:spPr bwMode="auto">
          <a:xfrm>
            <a:off x="3003396" y="2584760"/>
            <a:ext cx="646632" cy="64064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34BE87C8-D729-4F2F-9444-2F4E1C966908}"/>
              </a:ext>
            </a:extLst>
          </p:cNvPr>
          <p:cNvCxnSpPr>
            <a:cxnSpLocks/>
            <a:stCxn id="6" idx="6"/>
            <a:endCxn id="18" idx="2"/>
          </p:cNvCxnSpPr>
          <p:nvPr/>
        </p:nvCxnSpPr>
        <p:spPr bwMode="auto">
          <a:xfrm>
            <a:off x="3650028" y="2584760"/>
            <a:ext cx="1256231" cy="64064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083CC323-8893-495C-98A4-230945E34ABA}"/>
              </a:ext>
            </a:extLst>
          </p:cNvPr>
          <p:cNvCxnSpPr>
            <a:cxnSpLocks/>
            <a:stCxn id="6" idx="6"/>
            <a:endCxn id="10" idx="2"/>
          </p:cNvCxnSpPr>
          <p:nvPr/>
        </p:nvCxnSpPr>
        <p:spPr bwMode="auto">
          <a:xfrm>
            <a:off x="3650028" y="2584760"/>
            <a:ext cx="622788" cy="64064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E406AD09-CE45-4E88-94F8-79DF56079A57}"/>
              </a:ext>
            </a:extLst>
          </p:cNvPr>
          <p:cNvCxnSpPr>
            <a:cxnSpLocks/>
            <a:stCxn id="6" idx="6"/>
            <a:endCxn id="8" idx="2"/>
          </p:cNvCxnSpPr>
          <p:nvPr/>
        </p:nvCxnSpPr>
        <p:spPr bwMode="auto">
          <a:xfrm>
            <a:off x="3650028" y="2584760"/>
            <a:ext cx="0" cy="64064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D1AD5405-3203-4D29-875C-62A5669D4269}"/>
              </a:ext>
            </a:extLst>
          </p:cNvPr>
          <p:cNvCxnSpPr>
            <a:cxnSpLocks/>
            <a:stCxn id="6" idx="6"/>
            <a:endCxn id="20" idx="2"/>
          </p:cNvCxnSpPr>
          <p:nvPr/>
        </p:nvCxnSpPr>
        <p:spPr bwMode="auto">
          <a:xfrm flipH="1">
            <a:off x="3003396" y="2584760"/>
            <a:ext cx="646632" cy="64064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F1ECBA86-1E71-4BE3-BF0E-52A6554570F9}"/>
              </a:ext>
            </a:extLst>
          </p:cNvPr>
          <p:cNvCxnSpPr>
            <a:cxnSpLocks/>
            <a:stCxn id="97" idx="6"/>
            <a:endCxn id="10" idx="2"/>
          </p:cNvCxnSpPr>
          <p:nvPr/>
        </p:nvCxnSpPr>
        <p:spPr bwMode="auto">
          <a:xfrm>
            <a:off x="3003396" y="2584760"/>
            <a:ext cx="1269420" cy="64064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B1D05273-30C4-422E-86E9-722AEF1499C6}"/>
              </a:ext>
            </a:extLst>
          </p:cNvPr>
          <p:cNvCxnSpPr>
            <a:cxnSpLocks/>
            <a:stCxn id="18" idx="6"/>
            <a:endCxn id="16" idx="2"/>
          </p:cNvCxnSpPr>
          <p:nvPr/>
        </p:nvCxnSpPr>
        <p:spPr bwMode="auto">
          <a:xfrm flipH="1">
            <a:off x="4731604" y="3682608"/>
            <a:ext cx="174655" cy="716451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ECF039A1-16B6-4CDB-824B-14E97CBB9359}"/>
              </a:ext>
            </a:extLst>
          </p:cNvPr>
          <p:cNvCxnSpPr>
            <a:cxnSpLocks/>
            <a:stCxn id="10" idx="6"/>
            <a:endCxn id="17" idx="2"/>
          </p:cNvCxnSpPr>
          <p:nvPr/>
        </p:nvCxnSpPr>
        <p:spPr bwMode="auto">
          <a:xfrm flipH="1">
            <a:off x="3921918" y="3682608"/>
            <a:ext cx="350898" cy="716451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22A6823E-8997-4E87-8032-823BE09637FA}"/>
              </a:ext>
            </a:extLst>
          </p:cNvPr>
          <p:cNvCxnSpPr>
            <a:cxnSpLocks/>
            <a:stCxn id="18" idx="6"/>
            <a:endCxn id="17" idx="2"/>
          </p:cNvCxnSpPr>
          <p:nvPr/>
        </p:nvCxnSpPr>
        <p:spPr bwMode="auto">
          <a:xfrm flipH="1">
            <a:off x="3921918" y="3682608"/>
            <a:ext cx="984341" cy="716451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3A6EEE3F-642D-481F-B135-D866B00E358C}"/>
              </a:ext>
            </a:extLst>
          </p:cNvPr>
          <p:cNvCxnSpPr>
            <a:cxnSpLocks/>
            <a:stCxn id="8" idx="6"/>
            <a:endCxn id="17" idx="2"/>
          </p:cNvCxnSpPr>
          <p:nvPr/>
        </p:nvCxnSpPr>
        <p:spPr bwMode="auto">
          <a:xfrm>
            <a:off x="3650028" y="3682608"/>
            <a:ext cx="271890" cy="716451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A0CC4694-BD6D-4E2E-9D35-78EED20AF54E}"/>
              </a:ext>
            </a:extLst>
          </p:cNvPr>
          <p:cNvCxnSpPr>
            <a:cxnSpLocks/>
            <a:stCxn id="20" idx="6"/>
            <a:endCxn id="17" idx="2"/>
          </p:cNvCxnSpPr>
          <p:nvPr/>
        </p:nvCxnSpPr>
        <p:spPr bwMode="auto">
          <a:xfrm>
            <a:off x="3003396" y="3682608"/>
            <a:ext cx="918522" cy="716451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342EB841-D4A8-42A0-B209-7C5A81B6824D}"/>
              </a:ext>
            </a:extLst>
          </p:cNvPr>
          <p:cNvCxnSpPr>
            <a:cxnSpLocks/>
            <a:stCxn id="20" idx="6"/>
            <a:endCxn id="107" idx="2"/>
          </p:cNvCxnSpPr>
          <p:nvPr/>
        </p:nvCxnSpPr>
        <p:spPr bwMode="auto">
          <a:xfrm>
            <a:off x="3003396" y="3682608"/>
            <a:ext cx="108836" cy="716451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BB2A419F-34B3-4291-A500-49DCB5D9A7E5}"/>
              </a:ext>
            </a:extLst>
          </p:cNvPr>
          <p:cNvCxnSpPr>
            <a:cxnSpLocks/>
            <a:stCxn id="10" idx="6"/>
            <a:endCxn id="16" idx="2"/>
          </p:cNvCxnSpPr>
          <p:nvPr/>
        </p:nvCxnSpPr>
        <p:spPr bwMode="auto">
          <a:xfrm>
            <a:off x="4272816" y="3682608"/>
            <a:ext cx="458788" cy="716451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5EB20426-3F74-484F-9428-8B7534E2162B}"/>
              </a:ext>
            </a:extLst>
          </p:cNvPr>
          <p:cNvCxnSpPr>
            <a:cxnSpLocks/>
            <a:stCxn id="8" idx="6"/>
            <a:endCxn id="16" idx="2"/>
          </p:cNvCxnSpPr>
          <p:nvPr/>
        </p:nvCxnSpPr>
        <p:spPr bwMode="auto">
          <a:xfrm>
            <a:off x="3650028" y="3682608"/>
            <a:ext cx="1081576" cy="716451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018FE3BE-8292-459A-A63B-3D72CB5EECC2}"/>
              </a:ext>
            </a:extLst>
          </p:cNvPr>
          <p:cNvCxnSpPr>
            <a:cxnSpLocks/>
            <a:stCxn id="20" idx="6"/>
            <a:endCxn id="16" idx="2"/>
          </p:cNvCxnSpPr>
          <p:nvPr/>
        </p:nvCxnSpPr>
        <p:spPr bwMode="auto">
          <a:xfrm>
            <a:off x="3003396" y="3682608"/>
            <a:ext cx="1728208" cy="716451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7" name="Oval 96">
            <a:extLst>
              <a:ext uri="{FF2B5EF4-FFF2-40B4-BE49-F238E27FC236}">
                <a16:creationId xmlns:a16="http://schemas.microsoft.com/office/drawing/2014/main" id="{EB8EA768-92C8-40C9-B4A4-C4FC3A2540B3}"/>
              </a:ext>
            </a:extLst>
          </p:cNvPr>
          <p:cNvSpPr/>
          <p:nvPr/>
        </p:nvSpPr>
        <p:spPr bwMode="auto">
          <a:xfrm rot="5400000">
            <a:off x="2774796" y="2127560"/>
            <a:ext cx="457200" cy="457200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64C86F5B-AE41-4042-879E-D290282C6DE2}"/>
              </a:ext>
            </a:extLst>
          </p:cNvPr>
          <p:cNvCxnSpPr>
            <a:cxnSpLocks/>
            <a:stCxn id="97" idx="6"/>
            <a:endCxn id="18" idx="2"/>
          </p:cNvCxnSpPr>
          <p:nvPr/>
        </p:nvCxnSpPr>
        <p:spPr bwMode="auto">
          <a:xfrm>
            <a:off x="3003396" y="2584760"/>
            <a:ext cx="1902863" cy="64064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7" name="Oval 106">
            <a:extLst>
              <a:ext uri="{FF2B5EF4-FFF2-40B4-BE49-F238E27FC236}">
                <a16:creationId xmlns:a16="http://schemas.microsoft.com/office/drawing/2014/main" id="{1809513A-3949-42A7-B7C4-BA959826F6A8}"/>
              </a:ext>
            </a:extLst>
          </p:cNvPr>
          <p:cNvSpPr/>
          <p:nvPr/>
        </p:nvSpPr>
        <p:spPr bwMode="auto">
          <a:xfrm rot="5400000">
            <a:off x="2883632" y="4399059"/>
            <a:ext cx="457200" cy="457200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33CAFDC5-C84A-4A09-9B25-4BAC338A117A}"/>
              </a:ext>
            </a:extLst>
          </p:cNvPr>
          <p:cNvCxnSpPr>
            <a:cxnSpLocks/>
            <a:stCxn id="8" idx="6"/>
            <a:endCxn id="107" idx="2"/>
          </p:cNvCxnSpPr>
          <p:nvPr/>
        </p:nvCxnSpPr>
        <p:spPr bwMode="auto">
          <a:xfrm flipH="1">
            <a:off x="3112232" y="3682608"/>
            <a:ext cx="537796" cy="716451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351A882C-7179-4EFF-9B84-908CA7DE9372}"/>
              </a:ext>
            </a:extLst>
          </p:cNvPr>
          <p:cNvCxnSpPr>
            <a:cxnSpLocks/>
            <a:stCxn id="10" idx="6"/>
            <a:endCxn id="107" idx="2"/>
          </p:cNvCxnSpPr>
          <p:nvPr/>
        </p:nvCxnSpPr>
        <p:spPr bwMode="auto">
          <a:xfrm flipH="1">
            <a:off x="3112232" y="3682608"/>
            <a:ext cx="1160584" cy="716451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9FECC459-C59C-4466-B473-5E3F1B561E5D}"/>
              </a:ext>
            </a:extLst>
          </p:cNvPr>
          <p:cNvCxnSpPr>
            <a:cxnSpLocks/>
            <a:stCxn id="18" idx="6"/>
            <a:endCxn id="107" idx="2"/>
          </p:cNvCxnSpPr>
          <p:nvPr/>
        </p:nvCxnSpPr>
        <p:spPr bwMode="auto">
          <a:xfrm flipH="1">
            <a:off x="3112232" y="3682608"/>
            <a:ext cx="1794027" cy="716451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9F2E5F6A-0C5E-40C0-A9A0-680D26B025A1}"/>
              </a:ext>
            </a:extLst>
          </p:cNvPr>
          <p:cNvCxnSpPr>
            <a:cxnSpLocks/>
            <a:stCxn id="17" idx="6"/>
          </p:cNvCxnSpPr>
          <p:nvPr/>
        </p:nvCxnSpPr>
        <p:spPr bwMode="auto">
          <a:xfrm rot="5400000">
            <a:off x="3692921" y="5085256"/>
            <a:ext cx="457994" cy="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8C830F7B-2F63-41E5-9243-4DFA1E7DF1E4}"/>
              </a:ext>
            </a:extLst>
          </p:cNvPr>
          <p:cNvCxnSpPr>
            <a:cxnSpLocks/>
            <a:stCxn id="107" idx="6"/>
          </p:cNvCxnSpPr>
          <p:nvPr/>
        </p:nvCxnSpPr>
        <p:spPr bwMode="auto">
          <a:xfrm rot="5400000">
            <a:off x="2883235" y="5085256"/>
            <a:ext cx="457994" cy="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2168E5BA-8D11-4B67-B1BE-24DDECAA4F50}"/>
              </a:ext>
            </a:extLst>
          </p:cNvPr>
          <p:cNvCxnSpPr>
            <a:cxnSpLocks/>
            <a:stCxn id="16" idx="6"/>
          </p:cNvCxnSpPr>
          <p:nvPr/>
        </p:nvCxnSpPr>
        <p:spPr bwMode="auto">
          <a:xfrm rot="5400000">
            <a:off x="4502607" y="5085256"/>
            <a:ext cx="457994" cy="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77" name="Rectangle 176">
            <a:extLst>
              <a:ext uri="{FF2B5EF4-FFF2-40B4-BE49-F238E27FC236}">
                <a16:creationId xmlns:a16="http://schemas.microsoft.com/office/drawing/2014/main" id="{57F931AA-4872-4EA4-811A-E9E74380087F}"/>
              </a:ext>
            </a:extLst>
          </p:cNvPr>
          <p:cNvSpPr/>
          <p:nvPr/>
        </p:nvSpPr>
        <p:spPr bwMode="auto">
          <a:xfrm>
            <a:off x="2929731" y="5313459"/>
            <a:ext cx="2076572" cy="466786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Argmax</a:t>
            </a:r>
          </a:p>
        </p:txBody>
      </p:sp>
      <p:cxnSp>
        <p:nvCxnSpPr>
          <p:cNvPr id="181" name="Straight Arrow Connector 180">
            <a:extLst>
              <a:ext uri="{FF2B5EF4-FFF2-40B4-BE49-F238E27FC236}">
                <a16:creationId xmlns:a16="http://schemas.microsoft.com/office/drawing/2014/main" id="{8AD69646-8B38-4764-8B5F-8DFD5AB8DE27}"/>
              </a:ext>
            </a:extLst>
          </p:cNvPr>
          <p:cNvCxnSpPr>
            <a:cxnSpLocks/>
            <a:stCxn id="177" idx="2"/>
          </p:cNvCxnSpPr>
          <p:nvPr/>
        </p:nvCxnSpPr>
        <p:spPr bwMode="auto">
          <a:xfrm>
            <a:off x="3968017" y="5780245"/>
            <a:ext cx="2" cy="249667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84" name="TextBox 183">
            <a:extLst>
              <a:ext uri="{FF2B5EF4-FFF2-40B4-BE49-F238E27FC236}">
                <a16:creationId xmlns:a16="http://schemas.microsoft.com/office/drawing/2014/main" id="{FE1DF2EB-F97F-48C5-B050-4959CA74B104}"/>
              </a:ext>
            </a:extLst>
          </p:cNvPr>
          <p:cNvSpPr txBox="1"/>
          <p:nvPr/>
        </p:nvSpPr>
        <p:spPr>
          <a:xfrm>
            <a:off x="2774796" y="1588869"/>
            <a:ext cx="2502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chemeClr val="tx1"/>
                </a:solidFill>
              </a:rPr>
              <a:t>x</a:t>
            </a:r>
            <a:r>
              <a:rPr lang="en-US" i="1" baseline="-25000" dirty="0">
                <a:solidFill>
                  <a:schemeClr val="tx1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     </a:t>
            </a:r>
            <a:r>
              <a:rPr lang="en-US" i="1" dirty="0">
                <a:solidFill>
                  <a:schemeClr val="tx1"/>
                </a:solidFill>
              </a:rPr>
              <a:t>x</a:t>
            </a:r>
            <a:r>
              <a:rPr lang="en-US" i="1" baseline="-25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     </a:t>
            </a:r>
            <a:r>
              <a:rPr lang="en-US" i="1" dirty="0">
                <a:solidFill>
                  <a:schemeClr val="tx1"/>
                </a:solidFill>
              </a:rPr>
              <a:t>x</a:t>
            </a:r>
            <a:r>
              <a:rPr lang="en-US" i="1" baseline="-25000" dirty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     </a:t>
            </a:r>
            <a:r>
              <a:rPr lang="en-US" i="1" dirty="0">
                <a:solidFill>
                  <a:schemeClr val="tx1"/>
                </a:solidFill>
              </a:rPr>
              <a:t>x</a:t>
            </a:r>
            <a:r>
              <a:rPr lang="en-US" i="1" baseline="-250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2BF26BF2-69FF-42A7-A5DF-15A886315CF9}"/>
              </a:ext>
            </a:extLst>
          </p:cNvPr>
          <p:cNvSpPr txBox="1"/>
          <p:nvPr/>
        </p:nvSpPr>
        <p:spPr>
          <a:xfrm>
            <a:off x="3696770" y="5934297"/>
            <a:ext cx="542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chemeClr val="tx1"/>
                </a:solidFill>
              </a:rPr>
              <a:t>y</a:t>
            </a:r>
            <a:endParaRPr lang="en-US" i="1" baseline="-25000" dirty="0">
              <a:solidFill>
                <a:schemeClr val="tx1"/>
              </a:solidFill>
            </a:endParaRP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379E3BA7-4A1D-4874-A82C-51B6A0554159}"/>
              </a:ext>
            </a:extLst>
          </p:cNvPr>
          <p:cNvSpPr txBox="1"/>
          <p:nvPr/>
        </p:nvSpPr>
        <p:spPr>
          <a:xfrm>
            <a:off x="2458120" y="4772962"/>
            <a:ext cx="2502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chemeClr val="tx1"/>
                </a:solidFill>
              </a:rPr>
              <a:t>k</a:t>
            </a:r>
            <a:r>
              <a:rPr lang="en-US" i="1" baseline="-25000" dirty="0">
                <a:solidFill>
                  <a:schemeClr val="tx1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i="1" dirty="0">
                <a:solidFill>
                  <a:schemeClr val="tx1"/>
                </a:solidFill>
              </a:rPr>
              <a:t>k</a:t>
            </a:r>
            <a:r>
              <a:rPr lang="en-US" i="1" baseline="-25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     </a:t>
            </a:r>
            <a:r>
              <a:rPr lang="en-US" i="1" dirty="0">
                <a:solidFill>
                  <a:schemeClr val="tx1"/>
                </a:solidFill>
              </a:rPr>
              <a:t>k</a:t>
            </a:r>
            <a:r>
              <a:rPr lang="en-US" i="1" baseline="-250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B84FF29-8EC4-446E-9FB9-0531DF3CF0B2}"/>
              </a:ext>
            </a:extLst>
          </p:cNvPr>
          <p:cNvSpPr txBox="1"/>
          <p:nvPr/>
        </p:nvSpPr>
        <p:spPr>
          <a:xfrm>
            <a:off x="924549" y="2137879"/>
            <a:ext cx="16412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Input Layer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4529438-E4D6-4856-B046-206FFF2B1D55}"/>
              </a:ext>
            </a:extLst>
          </p:cNvPr>
          <p:cNvSpPr txBox="1"/>
          <p:nvPr/>
        </p:nvSpPr>
        <p:spPr>
          <a:xfrm>
            <a:off x="398812" y="3228233"/>
            <a:ext cx="22508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Hidden Layer(s)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FA5FD29-7856-4453-A56B-061C67CF42AE}"/>
              </a:ext>
            </a:extLst>
          </p:cNvPr>
          <p:cNvSpPr txBox="1"/>
          <p:nvPr/>
        </p:nvSpPr>
        <p:spPr>
          <a:xfrm>
            <a:off x="767618" y="4772961"/>
            <a:ext cx="1861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Output Layer</a:t>
            </a:r>
          </a:p>
        </p:txBody>
      </p:sp>
    </p:spTree>
    <p:extLst>
      <p:ext uri="{BB962C8B-B14F-4D97-AF65-F5344CB8AC3E}">
        <p14:creationId xmlns:p14="http://schemas.microsoft.com/office/powerpoint/2010/main" val="19470773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2EC85-E24D-4E2D-AFE2-31B6314D5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determine the weights?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D59BFA-CF00-4F84-96A2-2CFF92BA3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Fully connected layer with 784 inputs, 1024 outputs: </a:t>
            </a:r>
          </a:p>
          <a:p>
            <a:pPr lvl="1"/>
            <a:r>
              <a:rPr lang="en-US" dirty="0"/>
              <a:t>[784 x 1024] weight matrix</a:t>
            </a:r>
          </a:p>
          <a:p>
            <a:pPr lvl="1"/>
            <a:r>
              <a:rPr lang="en-US" dirty="0"/>
              <a:t>[1024 x 1] bias vector</a:t>
            </a:r>
          </a:p>
          <a:p>
            <a:r>
              <a:rPr lang="en-US" dirty="0"/>
              <a:t>Look at observational data to determine the weights.</a:t>
            </a:r>
          </a:p>
          <a:p>
            <a:r>
              <a:rPr lang="en-US" dirty="0"/>
              <a:t>With enough input data and corresponding desired outputs, we can model the relationship between inputs and outputs.</a:t>
            </a:r>
          </a:p>
        </p:txBody>
      </p:sp>
    </p:spTree>
    <p:extLst>
      <p:ext uri="{BB962C8B-B14F-4D97-AF65-F5344CB8AC3E}">
        <p14:creationId xmlns:p14="http://schemas.microsoft.com/office/powerpoint/2010/main" val="4001614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5656A-F489-4EF4-9F95-408412441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and Backward Propagation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FAC92-0D29-4274-A572-C79411A7EA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Forward (inference)</a:t>
            </a:r>
          </a:p>
          <a:p>
            <a:pPr lvl="1"/>
            <a:r>
              <a:rPr lang="en-US" dirty="0"/>
              <a:t>Given parameters </a:t>
            </a:r>
            <a:r>
              <a:rPr lang="el-GR" i="1" dirty="0">
                <a:solidFill>
                  <a:schemeClr val="tx1"/>
                </a:solidFill>
              </a:rPr>
              <a:t>ϴ</a:t>
            </a:r>
            <a:r>
              <a:rPr lang="en-US" dirty="0"/>
              <a:t> and input </a:t>
            </a:r>
            <a:r>
              <a:rPr lang="en-US" b="1" i="1" dirty="0">
                <a:solidFill>
                  <a:schemeClr val="tx1"/>
                </a:solidFill>
              </a:rPr>
              <a:t>x</a:t>
            </a:r>
            <a:r>
              <a:rPr lang="en-US" dirty="0"/>
              <a:t>, produce label </a:t>
            </a:r>
            <a:r>
              <a:rPr lang="en-US" i="1" dirty="0"/>
              <a:t>y</a:t>
            </a:r>
          </a:p>
          <a:p>
            <a:r>
              <a:rPr lang="en-US" dirty="0"/>
              <a:t>Backward (training)</a:t>
            </a:r>
          </a:p>
          <a:p>
            <a:pPr lvl="1"/>
            <a:r>
              <a:rPr lang="en-US" dirty="0"/>
              <a:t>Given input data and target label </a:t>
            </a:r>
            <a:r>
              <a:rPr lang="en-US" i="1" dirty="0"/>
              <a:t>t</a:t>
            </a:r>
            <a:r>
              <a:rPr lang="en-US" dirty="0"/>
              <a:t>, determine </a:t>
            </a:r>
            <a:r>
              <a:rPr lang="el-GR" i="1" dirty="0">
                <a:solidFill>
                  <a:schemeClr val="tx1"/>
                </a:solidFill>
              </a:rPr>
              <a:t>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6430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26A50-0491-4465-8D9B-77D317ECD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Ingredients for Gradient-Based Supervised 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A252C5-6AF4-4837-8F49-5B6241DD3C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 labeled dataset (large)</a:t>
            </a:r>
          </a:p>
          <a:p>
            <a:pPr lvl="1"/>
            <a:r>
              <a:rPr lang="en-US" dirty="0"/>
              <a:t>Example: 60,000 28x28 grayscale images of handwritten numbers, each labeled</a:t>
            </a:r>
          </a:p>
          <a:p>
            <a:r>
              <a:rPr lang="en-US" dirty="0"/>
              <a:t>One network architecture</a:t>
            </a:r>
          </a:p>
          <a:p>
            <a:pPr lvl="1"/>
            <a:r>
              <a:rPr lang="en-US" dirty="0"/>
              <a:t>Example: perceptron</a:t>
            </a:r>
          </a:p>
          <a:p>
            <a:pPr lvl="1"/>
            <a:r>
              <a:rPr lang="en-US" i="1" dirty="0"/>
              <a:t>y</a:t>
            </a:r>
            <a:r>
              <a:rPr lang="en-US" dirty="0"/>
              <a:t> = </a:t>
            </a:r>
            <a:r>
              <a:rPr lang="en-US" i="1" dirty="0"/>
              <a:t>W</a:t>
            </a:r>
            <a:r>
              <a:rPr lang="en-US" dirty="0"/>
              <a:t> • </a:t>
            </a:r>
            <a:r>
              <a:rPr lang="en-US" b="1" i="1" dirty="0"/>
              <a:t>x</a:t>
            </a:r>
            <a:r>
              <a:rPr lang="en-US" dirty="0"/>
              <a:t> + </a:t>
            </a:r>
            <a:r>
              <a:rPr lang="en-US" i="1" dirty="0"/>
              <a:t>b</a:t>
            </a:r>
          </a:p>
          <a:p>
            <a:r>
              <a:rPr lang="en-US" dirty="0"/>
              <a:t>One error function</a:t>
            </a:r>
          </a:p>
          <a:p>
            <a:pPr lvl="1"/>
            <a:r>
              <a:rPr lang="en-US" dirty="0"/>
              <a:t>For target label </a:t>
            </a:r>
            <a:r>
              <a:rPr lang="en-US" i="1" dirty="0"/>
              <a:t>t</a:t>
            </a:r>
            <a:r>
              <a:rPr lang="en-US" dirty="0"/>
              <a:t>, network output </a:t>
            </a:r>
            <a:r>
              <a:rPr lang="en-US" i="1" dirty="0"/>
              <a:t>y</a:t>
            </a:r>
            <a:r>
              <a:rPr lang="en-US" dirty="0"/>
              <a:t>, </a:t>
            </a:r>
          </a:p>
          <a:p>
            <a:pPr lvl="1"/>
            <a:r>
              <a:rPr lang="en-US" dirty="0"/>
              <a:t>Example: </a:t>
            </a:r>
            <a:r>
              <a:rPr lang="en-US" i="1" dirty="0"/>
              <a:t>E</a:t>
            </a:r>
            <a:r>
              <a:rPr lang="en-US" dirty="0"/>
              <a:t> = ½ (</a:t>
            </a:r>
            <a:r>
              <a:rPr lang="en-US" i="1" dirty="0"/>
              <a:t>y</a:t>
            </a:r>
            <a:r>
              <a:rPr lang="en-US" dirty="0"/>
              <a:t> – </a:t>
            </a:r>
            <a:r>
              <a:rPr lang="en-US" i="1" dirty="0"/>
              <a:t>t</a:t>
            </a:r>
            <a:r>
              <a:rPr lang="en-US" dirty="0"/>
              <a:t>)</a:t>
            </a:r>
            <a:r>
              <a:rPr lang="en-US" baseline="30000" dirty="0"/>
              <a:t>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969AEC-1529-407B-81CF-027F0A818781}"/>
              </a:ext>
            </a:extLst>
          </p:cNvPr>
          <p:cNvSpPr txBox="1"/>
          <p:nvPr/>
        </p:nvSpPr>
        <p:spPr>
          <a:xfrm>
            <a:off x="5638800" y="4114800"/>
            <a:ext cx="358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Recall: </a:t>
            </a:r>
            <a:r>
              <a:rPr lang="el-GR" i="1" dirty="0">
                <a:solidFill>
                  <a:schemeClr val="tx1"/>
                </a:solidFill>
              </a:rPr>
              <a:t>ϴ</a:t>
            </a:r>
            <a:r>
              <a:rPr lang="en-US" dirty="0">
                <a:solidFill>
                  <a:schemeClr val="tx1"/>
                </a:solidFill>
              </a:rPr>
              <a:t> = {</a:t>
            </a:r>
            <a:r>
              <a:rPr lang="en-US" i="1" dirty="0">
                <a:solidFill>
                  <a:schemeClr val="tx1"/>
                </a:solidFill>
              </a:rPr>
              <a:t>W, b</a:t>
            </a:r>
            <a:r>
              <a:rPr lang="en-US" dirty="0">
                <a:solidFill>
                  <a:schemeClr val="tx1"/>
                </a:solidFill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930396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8FE2D-E952-4FE8-AABA-6297E1263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Gradient-Based Training Outline</a:t>
            </a:r>
            <a:br>
              <a:rPr lang="en-US" dirty="0"/>
            </a:br>
            <a:r>
              <a:rPr lang="en-US" dirty="0"/>
              <a:t>(Stochastic Gradient Descent)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8CF23-F2B2-4039-94BB-71B45BEE7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524000"/>
            <a:ext cx="7923213" cy="4570413"/>
          </a:xfrm>
        </p:spPr>
        <p:txBody>
          <a:bodyPr/>
          <a:lstStyle/>
          <a:p>
            <a:pPr marL="342900" indent="-342900"/>
            <a:r>
              <a:rPr lang="en-US" sz="2800" dirty="0"/>
              <a:t>For each labeled image:</a:t>
            </a:r>
          </a:p>
          <a:p>
            <a:pPr lvl="1"/>
            <a:r>
              <a:rPr lang="en-US" sz="2400" dirty="0"/>
              <a:t>Read data to initialize input layer</a:t>
            </a:r>
          </a:p>
          <a:p>
            <a:pPr lvl="1"/>
            <a:r>
              <a:rPr lang="en-US" sz="2400" dirty="0"/>
              <a:t>Evaluate network to get </a:t>
            </a:r>
            <a:r>
              <a:rPr lang="en-US" sz="2400" i="1" dirty="0"/>
              <a:t>y </a:t>
            </a:r>
            <a:r>
              <a:rPr lang="en-US" sz="2400" dirty="0"/>
              <a:t>(forward)</a:t>
            </a:r>
          </a:p>
          <a:p>
            <a:pPr lvl="1"/>
            <a:r>
              <a:rPr lang="en-US" sz="2400" dirty="0"/>
              <a:t>Compare with target label </a:t>
            </a:r>
            <a:r>
              <a:rPr lang="en-US" sz="2400" i="1" dirty="0"/>
              <a:t>t</a:t>
            </a:r>
            <a:r>
              <a:rPr lang="en-US" sz="2400" dirty="0"/>
              <a:t> to get error </a:t>
            </a:r>
            <a:r>
              <a:rPr lang="en-US" sz="2400" i="1" dirty="0"/>
              <a:t>E</a:t>
            </a:r>
          </a:p>
          <a:p>
            <a:pPr lvl="1"/>
            <a:r>
              <a:rPr lang="en-US" sz="2400" dirty="0"/>
              <a:t>Backpropagate error derivative to get parameter updates</a:t>
            </a:r>
          </a:p>
          <a:p>
            <a:pPr marL="742950" lvl="1" indent="-342900"/>
            <a:r>
              <a:rPr lang="en-US" sz="2400" dirty="0"/>
              <a:t>Adjust parameters </a:t>
            </a:r>
            <a:r>
              <a:rPr lang="el-GR" sz="2400" i="1" dirty="0">
                <a:solidFill>
                  <a:schemeClr val="tx1"/>
                </a:solidFill>
              </a:rPr>
              <a:t>ϴ</a:t>
            </a:r>
            <a:r>
              <a:rPr lang="en-US" sz="2400" dirty="0"/>
              <a:t> in a direction that reduces total </a:t>
            </a:r>
            <a:r>
              <a:rPr lang="en-US" sz="2400" i="1" dirty="0"/>
              <a:t>E</a:t>
            </a:r>
            <a:r>
              <a:rPr lang="en-US" sz="2400" dirty="0"/>
              <a:t> over entire training set. </a:t>
            </a:r>
          </a:p>
          <a:p>
            <a:pPr marL="801687" lvl="2" indent="0">
              <a:buNone/>
            </a:pPr>
            <a:r>
              <a:rPr lang="el-GR" sz="2000" i="1" dirty="0">
                <a:solidFill>
                  <a:schemeClr val="tx1"/>
                </a:solidFill>
              </a:rPr>
              <a:t>ϴ</a:t>
            </a:r>
            <a:r>
              <a:rPr lang="en-US" sz="2000" i="1" baseline="-25000" dirty="0">
                <a:solidFill>
                  <a:schemeClr val="tx1"/>
                </a:solidFill>
              </a:rPr>
              <a:t>i+1 </a:t>
            </a:r>
            <a:r>
              <a:rPr lang="en-US" sz="2000" i="1" dirty="0">
                <a:solidFill>
                  <a:schemeClr val="tx1"/>
                </a:solidFill>
              </a:rPr>
              <a:t>= </a:t>
            </a:r>
            <a:r>
              <a:rPr lang="el-GR" sz="2000" i="1" dirty="0">
                <a:solidFill>
                  <a:schemeClr val="tx1"/>
                </a:solidFill>
              </a:rPr>
              <a:t>ϴ</a:t>
            </a:r>
            <a:r>
              <a:rPr lang="en-US" sz="2000" i="1" baseline="-25000" dirty="0" err="1">
                <a:solidFill>
                  <a:schemeClr val="tx1"/>
                </a:solidFill>
              </a:rPr>
              <a:t>i</a:t>
            </a:r>
            <a:r>
              <a:rPr lang="en-US" sz="2000" i="1" dirty="0">
                <a:solidFill>
                  <a:schemeClr val="tx1"/>
                </a:solidFill>
              </a:rPr>
              <a:t> - </a:t>
            </a:r>
            <a:r>
              <a:rPr lang="el-GR" sz="2000" i="1" dirty="0">
                <a:solidFill>
                  <a:schemeClr val="tx1"/>
                </a:solidFill>
              </a:rPr>
              <a:t>εΔϴ</a:t>
            </a:r>
            <a:endParaRPr lang="en-US" sz="2000" i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</a:rPr>
              <a:t>Each gradient update happens from most accurate minima estimation</a:t>
            </a:r>
            <a:endParaRPr lang="el-G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0646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D5EE3-F364-4D4A-AE42-529F0B3D2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the Gradient Update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B945E0-8BE5-4EB0-B6BD-ABB4555F1FAD}"/>
              </a:ext>
            </a:extLst>
          </p:cNvPr>
          <p:cNvSpPr txBox="1"/>
          <p:nvPr/>
        </p:nvSpPr>
        <p:spPr>
          <a:xfrm>
            <a:off x="381000" y="153186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i="1" dirty="0">
                <a:solidFill>
                  <a:schemeClr val="tx1"/>
                </a:solidFill>
              </a:rPr>
              <a:t>ϴ</a:t>
            </a:r>
            <a:r>
              <a:rPr lang="en-US" i="1" baseline="-25000" dirty="0">
                <a:solidFill>
                  <a:schemeClr val="tx1"/>
                </a:solidFill>
              </a:rPr>
              <a:t>i+1 </a:t>
            </a:r>
            <a:r>
              <a:rPr lang="en-US" i="1" dirty="0">
                <a:solidFill>
                  <a:schemeClr val="tx1"/>
                </a:solidFill>
              </a:rPr>
              <a:t>= </a:t>
            </a:r>
            <a:r>
              <a:rPr lang="el-GR" i="1" dirty="0">
                <a:solidFill>
                  <a:schemeClr val="tx1"/>
                </a:solidFill>
              </a:rPr>
              <a:t>ϴ</a:t>
            </a:r>
            <a:r>
              <a:rPr lang="en-US" i="1" baseline="-25000" dirty="0" err="1">
                <a:solidFill>
                  <a:schemeClr val="tx1"/>
                </a:solidFill>
              </a:rPr>
              <a:t>i</a:t>
            </a:r>
            <a:r>
              <a:rPr lang="en-US" i="1" dirty="0">
                <a:solidFill>
                  <a:schemeClr val="tx1"/>
                </a:solidFill>
              </a:rPr>
              <a:t> - </a:t>
            </a:r>
            <a:r>
              <a:rPr lang="el-GR" i="1" dirty="0">
                <a:solidFill>
                  <a:schemeClr val="tx1"/>
                </a:solidFill>
              </a:rPr>
              <a:t>εΔϴ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F91663-57F8-44AF-BC40-2B0CAA1C3A93}"/>
              </a:ext>
            </a:extLst>
          </p:cNvPr>
          <p:cNvSpPr txBox="1"/>
          <p:nvPr/>
        </p:nvSpPr>
        <p:spPr>
          <a:xfrm>
            <a:off x="2971800" y="231593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tx1"/>
                </a:solidFill>
              </a:rPr>
              <a:t>y</a:t>
            </a:r>
            <a:r>
              <a:rPr lang="en-US" dirty="0">
                <a:solidFill>
                  <a:schemeClr val="tx1"/>
                </a:solidFill>
              </a:rPr>
              <a:t> = </a:t>
            </a:r>
            <a:r>
              <a:rPr lang="en-US" i="1" dirty="0">
                <a:solidFill>
                  <a:schemeClr val="tx1"/>
                </a:solidFill>
              </a:rPr>
              <a:t>W</a:t>
            </a:r>
            <a:r>
              <a:rPr lang="en-US" dirty="0">
                <a:solidFill>
                  <a:schemeClr val="tx1"/>
                </a:solidFill>
              </a:rPr>
              <a:t> • </a:t>
            </a:r>
            <a:r>
              <a:rPr lang="en-US" b="1" i="1" dirty="0">
                <a:solidFill>
                  <a:schemeClr val="tx1"/>
                </a:solidFill>
              </a:rPr>
              <a:t>x</a:t>
            </a:r>
            <a:r>
              <a:rPr lang="en-US" dirty="0">
                <a:solidFill>
                  <a:schemeClr val="tx1"/>
                </a:solidFill>
              </a:rPr>
              <a:t> + </a:t>
            </a:r>
            <a:r>
              <a:rPr lang="en-US" i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C31994-2F54-47C6-807C-6D3D2FAD920B}"/>
              </a:ext>
            </a:extLst>
          </p:cNvPr>
          <p:cNvSpPr txBox="1"/>
          <p:nvPr/>
        </p:nvSpPr>
        <p:spPr>
          <a:xfrm>
            <a:off x="2895600" y="3703972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tx1"/>
                </a:solidFill>
              </a:rPr>
              <a:t>E</a:t>
            </a:r>
            <a:r>
              <a:rPr lang="en-US" dirty="0">
                <a:solidFill>
                  <a:schemeClr val="tx1"/>
                </a:solidFill>
              </a:rPr>
              <a:t> = ½ (</a:t>
            </a:r>
            <a:r>
              <a:rPr lang="en-US" i="1" dirty="0">
                <a:solidFill>
                  <a:schemeClr val="tx1"/>
                </a:solidFill>
              </a:rPr>
              <a:t>y</a:t>
            </a:r>
            <a:r>
              <a:rPr lang="en-US" dirty="0">
                <a:solidFill>
                  <a:schemeClr val="tx1"/>
                </a:solidFill>
              </a:rPr>
              <a:t> – </a:t>
            </a:r>
            <a:r>
              <a:rPr lang="en-US" i="1" dirty="0">
                <a:solidFill>
                  <a:schemeClr val="tx1"/>
                </a:solidFill>
              </a:rPr>
              <a:t>t</a:t>
            </a:r>
            <a:r>
              <a:rPr lang="en-US" dirty="0">
                <a:solidFill>
                  <a:schemeClr val="tx1"/>
                </a:solidFill>
              </a:rPr>
              <a:t>)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90C7C2-F89A-4D86-A93A-7D6E1957D5BD}"/>
              </a:ext>
            </a:extLst>
          </p:cNvPr>
          <p:cNvSpPr txBox="1"/>
          <p:nvPr/>
        </p:nvSpPr>
        <p:spPr>
          <a:xfrm>
            <a:off x="2623851" y="1517513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tx1"/>
                </a:solidFill>
              </a:rPr>
              <a:t>W</a:t>
            </a:r>
            <a:r>
              <a:rPr lang="en-US" i="1" baseline="-25000" dirty="0">
                <a:solidFill>
                  <a:schemeClr val="tx1"/>
                </a:solidFill>
              </a:rPr>
              <a:t>i+1 </a:t>
            </a:r>
            <a:r>
              <a:rPr lang="en-US" i="1" dirty="0">
                <a:solidFill>
                  <a:schemeClr val="tx1"/>
                </a:solidFill>
              </a:rPr>
              <a:t>= W</a:t>
            </a:r>
            <a:r>
              <a:rPr lang="en-US" i="1" baseline="-25000" dirty="0">
                <a:solidFill>
                  <a:schemeClr val="tx1"/>
                </a:solidFill>
              </a:rPr>
              <a:t>i</a:t>
            </a:r>
            <a:r>
              <a:rPr lang="en-US" i="1" dirty="0">
                <a:solidFill>
                  <a:schemeClr val="tx1"/>
                </a:solidFill>
              </a:rPr>
              <a:t> - </a:t>
            </a:r>
            <a:r>
              <a:rPr lang="el-GR" i="1" dirty="0">
                <a:solidFill>
                  <a:schemeClr val="tx1"/>
                </a:solidFill>
              </a:rPr>
              <a:t>εΔ</a:t>
            </a:r>
            <a:r>
              <a:rPr lang="en-US" i="1" dirty="0">
                <a:solidFill>
                  <a:schemeClr val="tx1"/>
                </a:solidFill>
              </a:rPr>
              <a:t>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F6F3DAD-7B97-4AD7-85F5-53AE52F88FEC}"/>
                  </a:ext>
                </a:extLst>
              </p:cNvPr>
              <p:cNvSpPr txBox="1"/>
              <p:nvPr/>
            </p:nvSpPr>
            <p:spPr>
              <a:xfrm>
                <a:off x="2209800" y="5076407"/>
                <a:ext cx="3352800" cy="665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indent="0">
                  <a:buNone/>
                </a:pPr>
                <a:r>
                  <a:rPr lang="el-GR" dirty="0">
                    <a:solidFill>
                      <a:schemeClr val="tx1"/>
                    </a:solidFill>
                  </a:rPr>
                  <a:t>Δ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𝑑𝐸</m:t>
                        </m:r>
                      </m:num>
                      <m:den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𝑑𝑊</m:t>
                        </m:r>
                      </m:den>
                    </m:f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𝑑𝐸</m:t>
                        </m:r>
                      </m:num>
                      <m:den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𝑑𝑦</m:t>
                        </m:r>
                      </m:den>
                    </m:f>
                    <m:f>
                      <m:f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𝑑𝑊</m:t>
                        </m:r>
                      </m:den>
                    </m:f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F6F3DAD-7B97-4AD7-85F5-53AE52F88F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9800" y="5076407"/>
                <a:ext cx="3352800" cy="665503"/>
              </a:xfrm>
              <a:prstGeom prst="rect">
                <a:avLst/>
              </a:prstGeom>
              <a:blipFill>
                <a:blip r:embed="rId2"/>
                <a:stretch>
                  <a:fillRect l="-2909" b="-18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7E2BFDA-6FEA-4C13-B9FF-24F75F8E54C4}"/>
                  </a:ext>
                </a:extLst>
              </p:cNvPr>
              <p:cNvSpPr txBox="1"/>
              <p:nvPr/>
            </p:nvSpPr>
            <p:spPr>
              <a:xfrm>
                <a:off x="915987" y="4130737"/>
                <a:ext cx="4113213" cy="8567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𝑑𝐸</m:t>
                          </m:r>
                        </m:num>
                        <m:den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den>
                      </m:f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𝑊𝑥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7E2BFDA-6FEA-4C13-B9FF-24F75F8E54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987" y="4130737"/>
                <a:ext cx="4113213" cy="85670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957A558-C587-46E3-90EF-DE8FE9904DAE}"/>
                  </a:ext>
                </a:extLst>
              </p:cNvPr>
              <p:cNvSpPr txBox="1"/>
              <p:nvPr/>
            </p:nvSpPr>
            <p:spPr>
              <a:xfrm>
                <a:off x="3505200" y="2746358"/>
                <a:ext cx="1256507" cy="793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𝑑𝑊</m:t>
                          </m:r>
                        </m:den>
                      </m:f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957A558-C587-46E3-90EF-DE8FE9904D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200" y="2746358"/>
                <a:ext cx="1256507" cy="79355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F7D27F5-324C-4770-8190-25BB2218264D}"/>
                  </a:ext>
                </a:extLst>
              </p:cNvPr>
              <p:cNvSpPr txBox="1"/>
              <p:nvPr/>
            </p:nvSpPr>
            <p:spPr>
              <a:xfrm>
                <a:off x="1370223" y="5874824"/>
                <a:ext cx="36576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i="1" dirty="0">
                          <a:solidFill>
                            <a:schemeClr val="tx1"/>
                          </a:solidFill>
                        </a:rPr>
                        <m:t>W</m:t>
                      </m:r>
                      <m:r>
                        <m:rPr>
                          <m:nor/>
                        </m:rPr>
                        <a:rPr lang="en-US" i="1" baseline="-25000" dirty="0">
                          <a:solidFill>
                            <a:schemeClr val="tx1"/>
                          </a:solidFill>
                        </a:rPr>
                        <m:t>i</m:t>
                      </m:r>
                      <m:r>
                        <m:rPr>
                          <m:nor/>
                        </m:rPr>
                        <a:rPr lang="en-US" i="1" baseline="-25000" dirty="0">
                          <a:solidFill>
                            <a:schemeClr val="tx1"/>
                          </a:solidFill>
                        </a:rPr>
                        <m:t>+1 = </m:t>
                      </m:r>
                      <m:r>
                        <m:rPr>
                          <m:nor/>
                        </m:rPr>
                        <a:rPr lang="en-US" i="1" dirty="0">
                          <a:solidFill>
                            <a:schemeClr val="tx1"/>
                          </a:solidFill>
                        </a:rPr>
                        <m:t>W</m:t>
                      </m:r>
                      <m:r>
                        <m:rPr>
                          <m:nor/>
                        </m:rPr>
                        <a:rPr lang="en-US" i="1" baseline="-25000" dirty="0">
                          <a:solidFill>
                            <a:schemeClr val="tx1"/>
                          </a:solidFill>
                        </a:rPr>
                        <m:t>i</m:t>
                      </m:r>
                      <m:r>
                        <m:rPr>
                          <m:nor/>
                        </m:rPr>
                        <a:rPr lang="en-US" i="1" dirty="0">
                          <a:solidFill>
                            <a:schemeClr val="tx1"/>
                          </a:solidFill>
                        </a:rPr>
                        <m:t> – </m:t>
                      </m:r>
                      <m:r>
                        <m:rPr>
                          <m:nor/>
                        </m:rPr>
                        <a:rPr lang="el-GR" i="1" dirty="0">
                          <a:solidFill>
                            <a:schemeClr val="tx1"/>
                          </a:solidFill>
                        </a:rPr>
                        <m:t>ε</m:t>
                      </m:r>
                      <m:r>
                        <m:rPr>
                          <m:nor/>
                        </m:rPr>
                        <a:rPr lang="en-US" i="1" dirty="0">
                          <a:solidFill>
                            <a:schemeClr val="tx1"/>
                          </a:solidFill>
                        </a:rPr>
                        <m:t>(</m:t>
                      </m:r>
                      <m:r>
                        <m:rPr>
                          <m:nor/>
                        </m:rPr>
                        <a:rPr lang="en-US" i="1" dirty="0">
                          <a:solidFill>
                            <a:schemeClr val="tx1"/>
                          </a:solidFill>
                        </a:rPr>
                        <m:t>W</m:t>
                      </m:r>
                      <m:r>
                        <m:rPr>
                          <m:nor/>
                        </m:rPr>
                        <a:rPr lang="en-US" b="1" i="1" dirty="0">
                          <a:solidFill>
                            <a:schemeClr val="tx1"/>
                          </a:solidFill>
                        </a:rPr>
                        <m:t>x</m:t>
                      </m:r>
                      <m:r>
                        <m:rPr>
                          <m:nor/>
                        </m:rPr>
                        <a:rPr lang="en-US" i="1" dirty="0">
                          <a:solidFill>
                            <a:schemeClr val="tx1"/>
                          </a:solidFill>
                        </a:rPr>
                        <m:t>+</m:t>
                      </m:r>
                      <m:r>
                        <m:rPr>
                          <m:nor/>
                        </m:rPr>
                        <a:rPr lang="en-US" i="1" dirty="0">
                          <a:solidFill>
                            <a:schemeClr val="tx1"/>
                          </a:solidFill>
                        </a:rPr>
                        <m:t>b</m:t>
                      </m:r>
                      <m:r>
                        <m:rPr>
                          <m:nor/>
                        </m:rPr>
                        <a:rPr lang="en-US" i="1" dirty="0">
                          <a:solidFill>
                            <a:schemeClr val="tx1"/>
                          </a:solidFill>
                        </a:rPr>
                        <m:t>−</m:t>
                      </m:r>
                      <m:r>
                        <m:rPr>
                          <m:nor/>
                        </m:rPr>
                        <a:rPr lang="en-US" i="1" dirty="0">
                          <a:solidFill>
                            <a:schemeClr val="tx1"/>
                          </a:solidFill>
                        </a:rPr>
                        <m:t>t</m:t>
                      </m:r>
                      <m:r>
                        <m:rPr>
                          <m:nor/>
                        </m:rPr>
                        <a:rPr lang="en-US" i="1" dirty="0">
                          <a:solidFill>
                            <a:schemeClr val="tx1"/>
                          </a:solidFill>
                        </a:rPr>
                        <m:t>)</m:t>
                      </m:r>
                      <m:r>
                        <m:rPr>
                          <m:nor/>
                        </m:rPr>
                        <a:rPr lang="en-US" i="1" dirty="0">
                          <a:solidFill>
                            <a:schemeClr val="tx1"/>
                          </a:solidFill>
                        </a:rPr>
                        <m:t>x</m:t>
                      </m:r>
                    </m:oMath>
                  </m:oMathPara>
                </a14:m>
                <a:endParaRPr lang="en-US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F7D27F5-324C-4770-8190-25BB221826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0223" y="5874824"/>
                <a:ext cx="3657600" cy="461665"/>
              </a:xfrm>
              <a:prstGeom prst="rect">
                <a:avLst/>
              </a:prstGeom>
              <a:blipFill>
                <a:blip r:embed="rId5"/>
                <a:stretch>
                  <a:fillRect b="-17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440AF55B-D5D1-4B11-A356-2DF8328B86BD}"/>
              </a:ext>
            </a:extLst>
          </p:cNvPr>
          <p:cNvSpPr txBox="1"/>
          <p:nvPr/>
        </p:nvSpPr>
        <p:spPr>
          <a:xfrm>
            <a:off x="5257800" y="2295529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Network function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44F165-F50E-48D9-8141-CD684FB819C9}"/>
              </a:ext>
            </a:extLst>
          </p:cNvPr>
          <p:cNvSpPr txBox="1"/>
          <p:nvPr/>
        </p:nvSpPr>
        <p:spPr>
          <a:xfrm>
            <a:off x="5257800" y="3697917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Error function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1B8300-A210-4684-975E-81EC8BF02A54}"/>
              </a:ext>
            </a:extLst>
          </p:cNvPr>
          <p:cNvSpPr txBox="1"/>
          <p:nvPr/>
        </p:nvSpPr>
        <p:spPr>
          <a:xfrm>
            <a:off x="5257800" y="1528545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Parameter Update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DDABF8-8621-4706-A7F2-35B0B4B54D29}"/>
              </a:ext>
            </a:extLst>
          </p:cNvPr>
          <p:cNvSpPr txBox="1"/>
          <p:nvPr/>
        </p:nvSpPr>
        <p:spPr>
          <a:xfrm>
            <a:off x="5257800" y="2828561"/>
            <a:ext cx="3429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Network weight gradient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6E63D48-D63D-473B-873F-8502B71FC231}"/>
              </a:ext>
            </a:extLst>
          </p:cNvPr>
          <p:cNvSpPr txBox="1"/>
          <p:nvPr/>
        </p:nvSpPr>
        <p:spPr>
          <a:xfrm>
            <a:off x="5257800" y="4332251"/>
            <a:ext cx="3505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Error function gradient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D7D9A66-6BD3-4026-AA36-C2F655C6EB6C}"/>
              </a:ext>
            </a:extLst>
          </p:cNvPr>
          <p:cNvSpPr txBox="1"/>
          <p:nvPr/>
        </p:nvSpPr>
        <p:spPr>
          <a:xfrm>
            <a:off x="5257800" y="5110376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Full weight update expression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8F6EEE0-725F-4A0D-84DE-B425645F2435}"/>
              </a:ext>
            </a:extLst>
          </p:cNvPr>
          <p:cNvSpPr txBox="1"/>
          <p:nvPr/>
        </p:nvSpPr>
        <p:spPr>
          <a:xfrm>
            <a:off x="5257800" y="5854423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Full weight update term</a:t>
            </a:r>
          </a:p>
        </p:txBody>
      </p:sp>
    </p:spTree>
    <p:extLst>
      <p:ext uri="{BB962C8B-B14F-4D97-AF65-F5344CB8AC3E}">
        <p14:creationId xmlns:p14="http://schemas.microsoft.com/office/powerpoint/2010/main" val="32782968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A9614-6190-49C5-9B37-3F0C8361E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49BEA64-8757-4CCF-9C0A-59128880DA82}"/>
              </a:ext>
            </a:extLst>
          </p:cNvPr>
          <p:cNvSpPr/>
          <p:nvPr/>
        </p:nvSpPr>
        <p:spPr bwMode="auto">
          <a:xfrm>
            <a:off x="1036760" y="2095502"/>
            <a:ext cx="381000" cy="1371600"/>
          </a:xfrm>
          <a:prstGeom prst="rect">
            <a:avLst/>
          </a:prstGeom>
          <a:solidFill>
            <a:srgbClr val="00B8FF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84B60F5-27DE-4328-8AB9-A54E5CABA01D}"/>
              </a:ext>
            </a:extLst>
          </p:cNvPr>
          <p:cNvSpPr/>
          <p:nvPr/>
        </p:nvSpPr>
        <p:spPr bwMode="auto">
          <a:xfrm>
            <a:off x="3429000" y="2067925"/>
            <a:ext cx="2209800" cy="1371600"/>
          </a:xfrm>
          <a:prstGeom prst="rect">
            <a:avLst/>
          </a:prstGeom>
          <a:solidFill>
            <a:srgbClr val="00B8FF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03DE7F6-4739-4AC2-9883-490BEC9A91A6}"/>
              </a:ext>
            </a:extLst>
          </p:cNvPr>
          <p:cNvSpPr/>
          <p:nvPr/>
        </p:nvSpPr>
        <p:spPr bwMode="auto">
          <a:xfrm>
            <a:off x="5943600" y="2067924"/>
            <a:ext cx="381000" cy="2045677"/>
          </a:xfrm>
          <a:prstGeom prst="rect">
            <a:avLst/>
          </a:prstGeom>
          <a:solidFill>
            <a:srgbClr val="00B8FF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753035B-4A18-4E48-97BA-9A257C88D971}"/>
                  </a:ext>
                </a:extLst>
              </p:cNvPr>
              <p:cNvSpPr txBox="1"/>
              <p:nvPr/>
            </p:nvSpPr>
            <p:spPr>
              <a:xfrm>
                <a:off x="707780" y="4613205"/>
                <a:ext cx="2362200" cy="10303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753035B-4A18-4E48-97BA-9A257C88D9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780" y="4613205"/>
                <a:ext cx="2362200" cy="103034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0AC003A-0508-4F5D-88DB-D429B707F579}"/>
                  </a:ext>
                </a:extLst>
              </p:cNvPr>
              <p:cNvSpPr txBox="1"/>
              <p:nvPr/>
            </p:nvSpPr>
            <p:spPr>
              <a:xfrm>
                <a:off x="4153693" y="4710790"/>
                <a:ext cx="3579813" cy="8978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𝑑𝐸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𝑑𝑊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𝑑𝐸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𝑑𝑦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𝑑𝑦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𝑑𝑊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𝑑𝐸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𝑑𝑦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0AC003A-0508-4F5D-88DB-D429B707F5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3693" y="4710790"/>
                <a:ext cx="3579813" cy="8978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9BFAC7FB-E224-426E-A85B-570859C1F1C2}"/>
              </a:ext>
            </a:extLst>
          </p:cNvPr>
          <p:cNvSpPr txBox="1"/>
          <p:nvPr/>
        </p:nvSpPr>
        <p:spPr>
          <a:xfrm>
            <a:off x="484310" y="1996472"/>
            <a:ext cx="533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tx1"/>
                </a:solidFill>
              </a:rPr>
              <a:t>y</a:t>
            </a:r>
            <a:r>
              <a:rPr lang="en-US" i="1" baseline="-25000" dirty="0">
                <a:solidFill>
                  <a:schemeClr val="tx1"/>
                </a:solidFill>
              </a:rPr>
              <a:t>1</a:t>
            </a:r>
          </a:p>
          <a:p>
            <a:r>
              <a:rPr lang="en-US" i="1" dirty="0">
                <a:solidFill>
                  <a:schemeClr val="tx1"/>
                </a:solidFill>
              </a:rPr>
              <a:t>y</a:t>
            </a:r>
            <a:r>
              <a:rPr lang="en-US" i="1" baseline="-25000" dirty="0">
                <a:solidFill>
                  <a:schemeClr val="tx1"/>
                </a:solidFill>
              </a:rPr>
              <a:t>2</a:t>
            </a:r>
          </a:p>
          <a:p>
            <a:r>
              <a:rPr lang="en-US" i="1" dirty="0">
                <a:solidFill>
                  <a:schemeClr val="tx1"/>
                </a:solidFill>
              </a:rPr>
              <a:t>y</a:t>
            </a:r>
            <a:r>
              <a:rPr lang="en-US" i="1" baseline="-25000" dirty="0">
                <a:solidFill>
                  <a:schemeClr val="tx1"/>
                </a:solidFill>
              </a:rPr>
              <a:t>3</a:t>
            </a:r>
          </a:p>
          <a:p>
            <a:r>
              <a:rPr lang="en-US" dirty="0">
                <a:solidFill>
                  <a:schemeClr val="tx1"/>
                </a:solidFill>
              </a:rPr>
              <a:t>…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61C27B-028F-4DFA-AA08-D23B88200CA4}"/>
              </a:ext>
            </a:extLst>
          </p:cNvPr>
          <p:cNvSpPr txBox="1"/>
          <p:nvPr/>
        </p:nvSpPr>
        <p:spPr>
          <a:xfrm>
            <a:off x="6362700" y="2021123"/>
            <a:ext cx="533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tx1"/>
                </a:solidFill>
              </a:rPr>
              <a:t>x</a:t>
            </a:r>
            <a:r>
              <a:rPr lang="en-US" i="1" baseline="-25000" dirty="0">
                <a:solidFill>
                  <a:schemeClr val="tx1"/>
                </a:solidFill>
              </a:rPr>
              <a:t>1</a:t>
            </a:r>
          </a:p>
          <a:p>
            <a:r>
              <a:rPr lang="en-US" i="1" dirty="0">
                <a:solidFill>
                  <a:schemeClr val="tx1"/>
                </a:solidFill>
              </a:rPr>
              <a:t>x</a:t>
            </a:r>
            <a:r>
              <a:rPr lang="en-US" i="1" baseline="-25000" dirty="0">
                <a:solidFill>
                  <a:schemeClr val="tx1"/>
                </a:solidFill>
              </a:rPr>
              <a:t>2</a:t>
            </a:r>
          </a:p>
          <a:p>
            <a:r>
              <a:rPr lang="en-US" i="1" dirty="0">
                <a:solidFill>
                  <a:schemeClr val="tx1"/>
                </a:solidFill>
              </a:rPr>
              <a:t>x</a:t>
            </a:r>
            <a:r>
              <a:rPr lang="en-US" i="1" baseline="-25000" dirty="0">
                <a:solidFill>
                  <a:schemeClr val="tx1"/>
                </a:solidFill>
              </a:rPr>
              <a:t>3</a:t>
            </a:r>
          </a:p>
          <a:p>
            <a:r>
              <a:rPr lang="en-US" i="1" dirty="0">
                <a:solidFill>
                  <a:schemeClr val="tx1"/>
                </a:solidFill>
              </a:rPr>
              <a:t>x</a:t>
            </a:r>
            <a:r>
              <a:rPr lang="en-US" i="1" baseline="-25000" dirty="0">
                <a:solidFill>
                  <a:schemeClr val="tx1"/>
                </a:solidFill>
              </a:rPr>
              <a:t>4</a:t>
            </a:r>
          </a:p>
          <a:p>
            <a:r>
              <a:rPr lang="en-US" dirty="0">
                <a:solidFill>
                  <a:schemeClr val="tx1"/>
                </a:solidFill>
              </a:rPr>
              <a:t>…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96EC6CD-BFFE-45B2-B345-7561A7486E60}"/>
              </a:ext>
            </a:extLst>
          </p:cNvPr>
          <p:cNvSpPr txBox="1"/>
          <p:nvPr/>
        </p:nvSpPr>
        <p:spPr>
          <a:xfrm>
            <a:off x="2514600" y="1905000"/>
            <a:ext cx="1295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tx1"/>
                </a:solidFill>
              </a:rPr>
              <a:t>W</a:t>
            </a:r>
            <a:r>
              <a:rPr lang="en-US" i="1" baseline="-25000" dirty="0">
                <a:solidFill>
                  <a:schemeClr val="tx1"/>
                </a:solidFill>
              </a:rPr>
              <a:t>1,&lt;j&gt;</a:t>
            </a:r>
          </a:p>
          <a:p>
            <a:r>
              <a:rPr lang="en-US" i="1" dirty="0">
                <a:solidFill>
                  <a:schemeClr val="tx1"/>
                </a:solidFill>
              </a:rPr>
              <a:t>W</a:t>
            </a:r>
            <a:r>
              <a:rPr lang="en-US" i="1" baseline="-25000" dirty="0">
                <a:solidFill>
                  <a:schemeClr val="tx1"/>
                </a:solidFill>
              </a:rPr>
              <a:t>2,&lt;j&gt;</a:t>
            </a:r>
          </a:p>
          <a:p>
            <a:r>
              <a:rPr lang="en-US" i="1" dirty="0">
                <a:solidFill>
                  <a:schemeClr val="tx1"/>
                </a:solidFill>
              </a:rPr>
              <a:t>W</a:t>
            </a:r>
            <a:r>
              <a:rPr lang="en-US" i="1" baseline="-25000" dirty="0">
                <a:solidFill>
                  <a:schemeClr val="tx1"/>
                </a:solidFill>
              </a:rPr>
              <a:t>3,&lt;j&gt;</a:t>
            </a:r>
          </a:p>
          <a:p>
            <a:r>
              <a:rPr lang="en-US" dirty="0">
                <a:solidFill>
                  <a:schemeClr val="tx1"/>
                </a:solidFill>
              </a:rPr>
              <a:t>…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D38123-443E-4B8E-90DB-6CD48BABC0D6}"/>
              </a:ext>
            </a:extLst>
          </p:cNvPr>
          <p:cNvSpPr txBox="1"/>
          <p:nvPr/>
        </p:nvSpPr>
        <p:spPr>
          <a:xfrm>
            <a:off x="1652221" y="2380056"/>
            <a:ext cx="473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</a:rPr>
              <a:t>=</a:t>
            </a:r>
            <a:endParaRPr lang="en-US" sz="4000" b="1" dirty="0">
              <a:solidFill>
                <a:schemeClr val="tx1"/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F90AE8A-479B-4BB9-9A62-C3CAD423FF34}"/>
              </a:ext>
            </a:extLst>
          </p:cNvPr>
          <p:cNvCxnSpPr/>
          <p:nvPr/>
        </p:nvCxnSpPr>
        <p:spPr bwMode="auto">
          <a:xfrm>
            <a:off x="3429000" y="2380056"/>
            <a:ext cx="2209800" cy="0"/>
          </a:xfrm>
          <a:prstGeom prst="line">
            <a:avLst/>
          </a:prstGeom>
          <a:solidFill>
            <a:srgbClr val="00B8FF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CA073AD-7523-4AED-A1BD-066ACA30CF3B}"/>
              </a:ext>
            </a:extLst>
          </p:cNvPr>
          <p:cNvCxnSpPr/>
          <p:nvPr/>
        </p:nvCxnSpPr>
        <p:spPr bwMode="auto">
          <a:xfrm>
            <a:off x="3429000" y="2753725"/>
            <a:ext cx="2209800" cy="0"/>
          </a:xfrm>
          <a:prstGeom prst="line">
            <a:avLst/>
          </a:prstGeom>
          <a:solidFill>
            <a:srgbClr val="00B8FF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C5815C2-6EBE-45DF-95BE-B97165927E36}"/>
              </a:ext>
            </a:extLst>
          </p:cNvPr>
          <p:cNvCxnSpPr/>
          <p:nvPr/>
        </p:nvCxnSpPr>
        <p:spPr bwMode="auto">
          <a:xfrm>
            <a:off x="3429000" y="3090762"/>
            <a:ext cx="2209800" cy="0"/>
          </a:xfrm>
          <a:prstGeom prst="line">
            <a:avLst/>
          </a:prstGeom>
          <a:solidFill>
            <a:srgbClr val="00B8FF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4A81321B-742D-4452-8E8F-9B91F7527561}"/>
              </a:ext>
            </a:extLst>
          </p:cNvPr>
          <p:cNvSpPr txBox="1"/>
          <p:nvPr/>
        </p:nvSpPr>
        <p:spPr>
          <a:xfrm>
            <a:off x="7162800" y="2424601"/>
            <a:ext cx="198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Computed from previous layer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2DA7995-3364-495A-AB8F-302C4C2DEAC8}"/>
              </a:ext>
            </a:extLst>
          </p:cNvPr>
          <p:cNvCxnSpPr>
            <a:cxnSpLocks/>
          </p:cNvCxnSpPr>
          <p:nvPr/>
        </p:nvCxnSpPr>
        <p:spPr bwMode="auto">
          <a:xfrm flipH="1">
            <a:off x="7162800" y="3755565"/>
            <a:ext cx="457201" cy="955225"/>
          </a:xfrm>
          <a:prstGeom prst="straightConnector1">
            <a:avLst/>
          </a:prstGeom>
          <a:solidFill>
            <a:srgbClr val="00B8FF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lg" len="lg"/>
            <a:tailEnd type="triangle" w="lg" len="lg"/>
          </a:ln>
          <a:effectLst/>
        </p:spPr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C37A287E-7FBD-47A4-891C-87FA6B12036E}"/>
              </a:ext>
            </a:extLst>
          </p:cNvPr>
          <p:cNvSpPr txBox="1"/>
          <p:nvPr/>
        </p:nvSpPr>
        <p:spPr>
          <a:xfrm>
            <a:off x="5086350" y="6213501"/>
            <a:ext cx="3619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Need input to this layer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2D6B239-CA55-4C35-A0B4-DB70720F28BB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543800" y="5461465"/>
            <a:ext cx="228600" cy="752036"/>
          </a:xfrm>
          <a:prstGeom prst="straightConnector1">
            <a:avLst/>
          </a:prstGeom>
          <a:solidFill>
            <a:srgbClr val="00B8FF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lg" len="lg"/>
            <a:tailEnd type="triangle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20209883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8FE2D-E952-4FE8-AABA-6297E1263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Batched Stochastic Gradient Descent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8CF23-F2B2-4039-94BB-71B45BEE73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A training </a:t>
            </a:r>
            <a:r>
              <a:rPr lang="en-US" sz="2800" i="1" dirty="0"/>
              <a:t>epoch:</a:t>
            </a:r>
          </a:p>
          <a:p>
            <a:pPr lvl="1"/>
            <a:r>
              <a:rPr lang="en-US" sz="2400" i="1" dirty="0"/>
              <a:t>Set </a:t>
            </a:r>
            <a:r>
              <a:rPr lang="el-GR" sz="2400" i="1" dirty="0">
                <a:solidFill>
                  <a:schemeClr val="tx1"/>
                </a:solidFill>
              </a:rPr>
              <a:t>Δϴ</a:t>
            </a:r>
            <a:r>
              <a:rPr lang="en-US" sz="2400" i="1" dirty="0">
                <a:solidFill>
                  <a:schemeClr val="tx1"/>
                </a:solidFill>
              </a:rPr>
              <a:t> = 0</a:t>
            </a:r>
            <a:endParaRPr lang="en-US" sz="2400" dirty="0"/>
          </a:p>
          <a:p>
            <a:pPr marL="742950" lvl="1" indent="-342900"/>
            <a:r>
              <a:rPr lang="en-US" sz="2400" dirty="0"/>
              <a:t>For each labeled image:</a:t>
            </a:r>
          </a:p>
          <a:p>
            <a:pPr lvl="2"/>
            <a:r>
              <a:rPr lang="en-US" sz="2000" dirty="0"/>
              <a:t>Read data to initialize input layer</a:t>
            </a:r>
          </a:p>
          <a:p>
            <a:pPr lvl="2"/>
            <a:r>
              <a:rPr lang="en-US" sz="2000" dirty="0"/>
              <a:t>Evaluate network to get </a:t>
            </a:r>
            <a:r>
              <a:rPr lang="en-US" sz="2000" i="1" dirty="0"/>
              <a:t>y </a:t>
            </a:r>
            <a:r>
              <a:rPr lang="en-US" sz="2000" dirty="0"/>
              <a:t>(forward)</a:t>
            </a:r>
          </a:p>
          <a:p>
            <a:pPr lvl="2"/>
            <a:r>
              <a:rPr lang="en-US" sz="2000" dirty="0"/>
              <a:t>Compare with target label </a:t>
            </a:r>
            <a:r>
              <a:rPr lang="en-US" sz="2000" i="1" dirty="0"/>
              <a:t>t</a:t>
            </a:r>
            <a:r>
              <a:rPr lang="en-US" sz="2000" dirty="0"/>
              <a:t> to get error </a:t>
            </a:r>
            <a:r>
              <a:rPr lang="en-US" sz="2000" i="1" dirty="0"/>
              <a:t>E</a:t>
            </a:r>
          </a:p>
          <a:p>
            <a:pPr lvl="2"/>
            <a:r>
              <a:rPr lang="en-US" sz="2000" dirty="0"/>
              <a:t>Backpropagate error derivative to get parameter updates</a:t>
            </a:r>
          </a:p>
          <a:p>
            <a:pPr lvl="2"/>
            <a:r>
              <a:rPr lang="en-US" sz="2000" dirty="0"/>
              <a:t>Accumulate parameter updates into </a:t>
            </a:r>
            <a:r>
              <a:rPr lang="el-GR" sz="2000" i="1" dirty="0">
                <a:solidFill>
                  <a:schemeClr val="tx1"/>
                </a:solidFill>
              </a:rPr>
              <a:t>Δϴ</a:t>
            </a:r>
            <a:endParaRPr lang="en-US" sz="2000" dirty="0"/>
          </a:p>
          <a:p>
            <a:pPr marL="742950" lvl="1" indent="-342900"/>
            <a:r>
              <a:rPr lang="el-GR" sz="2400" i="1" dirty="0">
                <a:solidFill>
                  <a:schemeClr val="tx1"/>
                </a:solidFill>
              </a:rPr>
              <a:t>ϴ</a:t>
            </a:r>
            <a:r>
              <a:rPr lang="en-US" sz="2400" i="1" baseline="-25000" dirty="0">
                <a:solidFill>
                  <a:schemeClr val="tx1"/>
                </a:solidFill>
              </a:rPr>
              <a:t>i+1 </a:t>
            </a:r>
            <a:r>
              <a:rPr lang="en-US" sz="2400" i="1" dirty="0">
                <a:solidFill>
                  <a:schemeClr val="tx1"/>
                </a:solidFill>
              </a:rPr>
              <a:t>= </a:t>
            </a:r>
            <a:r>
              <a:rPr lang="el-GR" sz="2400" i="1" dirty="0">
                <a:solidFill>
                  <a:schemeClr val="tx1"/>
                </a:solidFill>
              </a:rPr>
              <a:t>ϴ</a:t>
            </a:r>
            <a:r>
              <a:rPr lang="en-US" sz="2400" i="1" baseline="-25000" dirty="0" err="1">
                <a:solidFill>
                  <a:schemeClr val="tx1"/>
                </a:solidFill>
              </a:rPr>
              <a:t>i</a:t>
            </a:r>
            <a:r>
              <a:rPr lang="en-US" sz="2400" i="1" dirty="0">
                <a:solidFill>
                  <a:schemeClr val="tx1"/>
                </a:solidFill>
              </a:rPr>
              <a:t> - </a:t>
            </a:r>
            <a:r>
              <a:rPr lang="el-GR" sz="2400" i="1" dirty="0">
                <a:solidFill>
                  <a:schemeClr val="tx1"/>
                </a:solidFill>
              </a:rPr>
              <a:t>εΔϴ</a:t>
            </a:r>
            <a:endParaRPr lang="en-US" sz="2400" i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</a:rPr>
              <a:t>Aggregate gradient update most accurately reflects true gradient</a:t>
            </a:r>
            <a:endParaRPr lang="el-G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041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8FE2D-E952-4FE8-AABA-6297E1263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Mini-batch Stochastic Gradient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8CF23-F2B2-4039-94BB-71B45BEE73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For each batch in training set</a:t>
            </a:r>
          </a:p>
          <a:p>
            <a:pPr marL="742950" lvl="1" indent="-342900"/>
            <a:r>
              <a:rPr lang="en-US" sz="2400" dirty="0"/>
              <a:t>For each labeled image in batch:</a:t>
            </a:r>
          </a:p>
          <a:p>
            <a:pPr lvl="2"/>
            <a:r>
              <a:rPr lang="en-US" sz="2000" dirty="0"/>
              <a:t>Read data to initialize input layer</a:t>
            </a:r>
          </a:p>
          <a:p>
            <a:pPr lvl="2"/>
            <a:r>
              <a:rPr lang="en-US" sz="2000" dirty="0"/>
              <a:t>Evaluate network to get </a:t>
            </a:r>
            <a:r>
              <a:rPr lang="en-US" sz="2000" i="1" dirty="0"/>
              <a:t>y </a:t>
            </a:r>
            <a:r>
              <a:rPr lang="en-US" sz="2000" dirty="0"/>
              <a:t>(forward)</a:t>
            </a:r>
          </a:p>
          <a:p>
            <a:pPr lvl="2"/>
            <a:r>
              <a:rPr lang="en-US" sz="2000" dirty="0"/>
              <a:t>Compare with target label </a:t>
            </a:r>
            <a:r>
              <a:rPr lang="en-US" sz="2000" i="1" dirty="0"/>
              <a:t>t</a:t>
            </a:r>
            <a:r>
              <a:rPr lang="en-US" sz="2000" dirty="0"/>
              <a:t> to get error </a:t>
            </a:r>
            <a:r>
              <a:rPr lang="en-US" sz="2000" i="1" dirty="0"/>
              <a:t>E</a:t>
            </a:r>
          </a:p>
          <a:p>
            <a:pPr lvl="2"/>
            <a:r>
              <a:rPr lang="en-US" sz="2000" dirty="0"/>
              <a:t>Backpropagate error derivative to get parameter updates</a:t>
            </a:r>
          </a:p>
          <a:p>
            <a:pPr lvl="2"/>
            <a:r>
              <a:rPr lang="en-US" sz="2000" dirty="0"/>
              <a:t>Accumulate parameter updates into </a:t>
            </a:r>
            <a:r>
              <a:rPr lang="el-GR" sz="2000" i="1" dirty="0">
                <a:solidFill>
                  <a:schemeClr val="tx1"/>
                </a:solidFill>
              </a:rPr>
              <a:t>Δϴ</a:t>
            </a:r>
            <a:endParaRPr lang="en-US" sz="2000" dirty="0"/>
          </a:p>
          <a:p>
            <a:pPr marL="742950" lvl="1" indent="-342900"/>
            <a:r>
              <a:rPr lang="el-GR" sz="2400" i="1" dirty="0">
                <a:solidFill>
                  <a:schemeClr val="tx1"/>
                </a:solidFill>
              </a:rPr>
              <a:t>ϴ</a:t>
            </a:r>
            <a:r>
              <a:rPr lang="en-US" sz="2400" i="1" baseline="-25000" dirty="0">
                <a:solidFill>
                  <a:schemeClr val="tx1"/>
                </a:solidFill>
              </a:rPr>
              <a:t>i+1 </a:t>
            </a:r>
            <a:r>
              <a:rPr lang="en-US" sz="2400" i="1" dirty="0">
                <a:solidFill>
                  <a:schemeClr val="tx1"/>
                </a:solidFill>
              </a:rPr>
              <a:t>= </a:t>
            </a:r>
            <a:r>
              <a:rPr lang="el-GR" sz="2400" i="1" dirty="0">
                <a:solidFill>
                  <a:schemeClr val="tx1"/>
                </a:solidFill>
              </a:rPr>
              <a:t>ϴ</a:t>
            </a:r>
            <a:r>
              <a:rPr lang="en-US" sz="2400" i="1" baseline="-25000" dirty="0" err="1">
                <a:solidFill>
                  <a:schemeClr val="tx1"/>
                </a:solidFill>
              </a:rPr>
              <a:t>i</a:t>
            </a:r>
            <a:r>
              <a:rPr lang="en-US" sz="2400" i="1" dirty="0">
                <a:solidFill>
                  <a:schemeClr val="tx1"/>
                </a:solidFill>
              </a:rPr>
              <a:t> - </a:t>
            </a:r>
            <a:r>
              <a:rPr lang="el-GR" sz="2400" i="1" dirty="0">
                <a:solidFill>
                  <a:schemeClr val="tx1"/>
                </a:solidFill>
              </a:rPr>
              <a:t>εΔϴ</a:t>
            </a:r>
            <a:endParaRPr lang="en-US" sz="2400" i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</a:rPr>
              <a:t>Balance between accuracy of gradient estimation and parallelism</a:t>
            </a:r>
            <a:endParaRPr lang="el-G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8856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EE793-8FDC-4F28-9B5A-B562364C6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is training done? (1)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3F01C4-C79E-4FEA-BE39-3A2E50FF27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676400"/>
            <a:ext cx="8229898" cy="3943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2536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EE793-8FDC-4F28-9B5A-B562364C6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is training done? (2)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4F2FFCC-7C2C-4AEC-AB1D-4A58646460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524001"/>
            <a:ext cx="7923213" cy="1828800"/>
          </a:xfrm>
        </p:spPr>
        <p:txBody>
          <a:bodyPr/>
          <a:lstStyle/>
          <a:p>
            <a:r>
              <a:rPr lang="en-US" dirty="0"/>
              <a:t>Split dataset into </a:t>
            </a:r>
            <a:r>
              <a:rPr lang="en-US" i="1" dirty="0"/>
              <a:t>training</a:t>
            </a:r>
            <a:r>
              <a:rPr lang="en-US" dirty="0"/>
              <a:t> and </a:t>
            </a:r>
            <a:r>
              <a:rPr lang="en-US" i="1" dirty="0"/>
              <a:t>test</a:t>
            </a:r>
          </a:p>
          <a:p>
            <a:r>
              <a:rPr lang="en-US" i="1" dirty="0" err="1"/>
              <a:t>Generatlization</a:t>
            </a:r>
            <a:r>
              <a:rPr lang="en-US" i="1" dirty="0"/>
              <a:t> error:</a:t>
            </a:r>
            <a:r>
              <a:rPr lang="en-US" dirty="0"/>
              <a:t> difference between training and test error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47A100-43F3-425C-A9BA-C65A5FC779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3200400"/>
            <a:ext cx="6857206" cy="3240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5275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8F131-E875-40B0-97B5-5E55DB331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 Free Lunch Theorem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3AB5FE-70F0-4EEC-9A18-928373AEA3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Every classification algorithm has the same error rate when classifying previously unobserved inputs when averaged over all possible input-generating distributions.</a:t>
            </a:r>
          </a:p>
          <a:p>
            <a:endParaRPr lang="en-US" dirty="0"/>
          </a:p>
          <a:p>
            <a:r>
              <a:rPr lang="en-US" dirty="0"/>
              <a:t>Even neural networks must be tuned for specific tasks</a:t>
            </a:r>
          </a:p>
        </p:txBody>
      </p:sp>
    </p:spTree>
    <p:extLst>
      <p:ext uri="{BB962C8B-B14F-4D97-AF65-F5344CB8AC3E}">
        <p14:creationId xmlns:p14="http://schemas.microsoft.com/office/powerpoint/2010/main" val="38046581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9026B-C028-4F77-8C9D-2BDCC3B93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(1)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13442A-A838-41F6-A1AE-F9BCA3A95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Classification:</a:t>
            </a:r>
          </a:p>
          <a:p>
            <a:pPr lvl="1"/>
            <a:r>
              <a:rPr lang="en-US" i="1" dirty="0"/>
              <a:t>f</a:t>
            </a:r>
            <a:r>
              <a:rPr lang="en-US" dirty="0"/>
              <a:t> : R</a:t>
            </a:r>
            <a:r>
              <a:rPr lang="en-US" baseline="30000" dirty="0"/>
              <a:t>n</a:t>
            </a:r>
            <a:r>
              <a:rPr lang="en-US" i="1" dirty="0"/>
              <a:t> → </a:t>
            </a:r>
            <a:r>
              <a:rPr lang="en-US" dirty="0"/>
              <a:t>{1, …, </a:t>
            </a:r>
            <a:r>
              <a:rPr lang="en-US" i="1" dirty="0"/>
              <a:t>k</a:t>
            </a:r>
            <a:r>
              <a:rPr lang="en-US" dirty="0"/>
              <a:t>},</a:t>
            </a:r>
          </a:p>
          <a:p>
            <a:pPr lvl="1"/>
            <a:r>
              <a:rPr lang="en-US" dirty="0"/>
              <a:t> </a:t>
            </a:r>
            <a:r>
              <a:rPr lang="en-US" i="1" dirty="0"/>
              <a:t>y</a:t>
            </a:r>
            <a:r>
              <a:rPr lang="en-US" dirty="0"/>
              <a:t> = </a:t>
            </a:r>
            <a:r>
              <a:rPr lang="en-US" i="1" dirty="0"/>
              <a:t>f</a:t>
            </a:r>
            <a:r>
              <a:rPr lang="en-US" dirty="0"/>
              <a:t>(</a:t>
            </a:r>
            <a:r>
              <a:rPr lang="en-US" b="1" i="1" dirty="0"/>
              <a:t>x</a:t>
            </a:r>
            <a:r>
              <a:rPr lang="en-US" i="1" dirty="0"/>
              <a:t>, </a:t>
            </a:r>
            <a:r>
              <a:rPr lang="el-GR" i="1" dirty="0"/>
              <a:t>ϴ</a:t>
            </a:r>
            <a:r>
              <a:rPr lang="en-US" dirty="0"/>
              <a:t>)</a:t>
            </a:r>
          </a:p>
          <a:p>
            <a:r>
              <a:rPr lang="en-US" dirty="0"/>
              <a:t>Current ML work driven by cheap compute, lots of available data</a:t>
            </a:r>
          </a:p>
          <a:p>
            <a:r>
              <a:rPr lang="en-US" dirty="0"/>
              <a:t>Perceptron as a trivial deep network</a:t>
            </a:r>
          </a:p>
          <a:p>
            <a:pPr lvl="1"/>
            <a:r>
              <a:rPr lang="en-US" i="1" dirty="0">
                <a:solidFill>
                  <a:schemeClr val="tx1"/>
                </a:solidFill>
              </a:rPr>
              <a:t>y = sign(W </a:t>
            </a:r>
            <a:r>
              <a:rPr lang="en-US" dirty="0">
                <a:solidFill>
                  <a:schemeClr val="tx1"/>
                </a:solidFill>
              </a:rPr>
              <a:t>• </a:t>
            </a:r>
            <a:r>
              <a:rPr lang="en-US" b="1" i="1" dirty="0">
                <a:solidFill>
                  <a:schemeClr val="tx1"/>
                </a:solidFill>
              </a:rPr>
              <a:t>x</a:t>
            </a:r>
            <a:r>
              <a:rPr lang="en-US" i="1" dirty="0">
                <a:solidFill>
                  <a:schemeClr val="tx1"/>
                </a:solidFill>
              </a:rPr>
              <a:t> + b)</a:t>
            </a:r>
          </a:p>
          <a:p>
            <a:r>
              <a:rPr lang="en-US" dirty="0">
                <a:solidFill>
                  <a:schemeClr val="tx1"/>
                </a:solidFill>
              </a:rPr>
              <a:t>Forward for inference, backward for training</a:t>
            </a:r>
          </a:p>
        </p:txBody>
      </p:sp>
    </p:spTree>
    <p:extLst>
      <p:ext uri="{BB962C8B-B14F-4D97-AF65-F5344CB8AC3E}">
        <p14:creationId xmlns:p14="http://schemas.microsoft.com/office/powerpoint/2010/main" val="7073122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9026B-C028-4F77-8C9D-2BDCC3B93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13442A-A838-41F6-A1AE-F9BCA3A95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Chain rule to compute parameter updates</a:t>
            </a:r>
          </a:p>
          <a:p>
            <a:r>
              <a:rPr lang="en-US" dirty="0">
                <a:solidFill>
                  <a:schemeClr val="tx1"/>
                </a:solidFill>
              </a:rPr>
              <a:t>Stochastic gradient descent </a:t>
            </a:r>
            <a:r>
              <a:rPr lang="en-US">
                <a:solidFill>
                  <a:schemeClr val="tx1"/>
                </a:solidFill>
              </a:rPr>
              <a:t>for training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83882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FFFFFF"/>
      </a:dk2>
      <a:lt2>
        <a:srgbClr val="FFCC33"/>
      </a:lt2>
      <a:accent1>
        <a:srgbClr val="FF6633"/>
      </a:accent1>
      <a:accent2>
        <a:srgbClr val="B9D300"/>
      </a:accent2>
      <a:accent3>
        <a:srgbClr val="FFFFFF"/>
      </a:accent3>
      <a:accent4>
        <a:srgbClr val="000000"/>
      </a:accent4>
      <a:accent5>
        <a:srgbClr val="FFB8AD"/>
      </a:accent5>
      <a:accent6>
        <a:srgbClr val="A7BF00"/>
      </a:accent6>
      <a:hlink>
        <a:srgbClr val="62BD19"/>
      </a:hlink>
      <a:folHlink>
        <a:srgbClr val="993399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FFFFFF"/>
        </a:dk2>
        <a:lt2>
          <a:srgbClr val="FFCC33"/>
        </a:lt2>
        <a:accent1>
          <a:srgbClr val="FF6633"/>
        </a:accent1>
        <a:accent2>
          <a:srgbClr val="B9D300"/>
        </a:accent2>
        <a:accent3>
          <a:srgbClr val="FFFFFF"/>
        </a:accent3>
        <a:accent4>
          <a:srgbClr val="000000"/>
        </a:accent4>
        <a:accent5>
          <a:srgbClr val="FFB8AD"/>
        </a:accent5>
        <a:accent6>
          <a:srgbClr val="A7BF00"/>
        </a:accent6>
        <a:hlink>
          <a:srgbClr val="62BD19"/>
        </a:hlink>
        <a:folHlink>
          <a:srgbClr val="99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32196</TotalTime>
  <Words>1140</Words>
  <Application>Microsoft Office PowerPoint</Application>
  <PresentationFormat>On-screen Show (4:3)</PresentationFormat>
  <Paragraphs>262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ＭＳ Ｐゴシック</vt:lpstr>
      <vt:lpstr>ＭＳ Ｐゴシック</vt:lpstr>
      <vt:lpstr>Arial</vt:lpstr>
      <vt:lpstr>Cambria Math</vt:lpstr>
      <vt:lpstr>Palatino</vt:lpstr>
      <vt:lpstr>StarSymbol</vt:lpstr>
      <vt:lpstr>Times New Roman</vt:lpstr>
      <vt:lpstr>Default Design</vt:lpstr>
      <vt:lpstr>Custom Design</vt:lpstr>
      <vt:lpstr>Feed-Forward Networks and Gradient-Based Training</vt:lpstr>
      <vt:lpstr>Recap: Machine Learning</vt:lpstr>
      <vt:lpstr>Machine Learning Tasks (1)</vt:lpstr>
      <vt:lpstr>Machine Learning Tasks (2)</vt:lpstr>
      <vt:lpstr>Why Machine Learning Now?</vt:lpstr>
      <vt:lpstr>Classification</vt:lpstr>
      <vt:lpstr>Linear Classifier (Perceptron)</vt:lpstr>
      <vt:lpstr>Multi-Layer Perceptron</vt:lpstr>
      <vt:lpstr>Multi-Layer Perceptron</vt:lpstr>
      <vt:lpstr>PowerPoint Presentation</vt:lpstr>
      <vt:lpstr>Multilayer Terminology</vt:lpstr>
      <vt:lpstr>How to determine the weights?</vt:lpstr>
      <vt:lpstr>Forward and Backward Propagation</vt:lpstr>
      <vt:lpstr>Ingredients for Gradient-Based Supervised Training</vt:lpstr>
      <vt:lpstr>Gradient-Based Training Outline (Stochastic Gradient Descent)</vt:lpstr>
      <vt:lpstr>Computing the Gradient Update</vt:lpstr>
      <vt:lpstr>Detail</vt:lpstr>
      <vt:lpstr>Batched Stochastic Gradient Descent</vt:lpstr>
      <vt:lpstr>Mini-batch Stochastic Gradient</vt:lpstr>
      <vt:lpstr>When is training done? (1)</vt:lpstr>
      <vt:lpstr>When is training done? (2)</vt:lpstr>
      <vt:lpstr>No Free Lunch Theorem</vt:lpstr>
      <vt:lpstr>Summary (1)</vt:lpstr>
      <vt:lpstr>Summary (2)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 498AL  Lecture 4:  GPU as part of the PC Architecture</dc:title>
  <dc:creator>Wen-mei Hwu</dc:creator>
  <cp:lastModifiedBy>Carl Pearson</cp:lastModifiedBy>
  <cp:revision>120</cp:revision>
  <dcterms:created xsi:type="dcterms:W3CDTF">2010-02-09T04:41:45Z</dcterms:created>
  <dcterms:modified xsi:type="dcterms:W3CDTF">2017-10-28T21:50:05Z</dcterms:modified>
</cp:coreProperties>
</file>